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74320"/>
            <a:ext cx="164592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582912" y="274320"/>
            <a:ext cx="2039112" cy="274320"/>
          </a:xfrm>
          <a:prstGeom prst="roundRect">
            <a:avLst/>
          </a:prstGeom>
          <a:solidFill>
            <a:srgbClr val="FF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582912" y="283464"/>
            <a:ext cx="2039112" cy="256031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19" b="1" i="0">
                <a:solidFill>
                  <a:srgbClr val="FF5A1F"/>
                </a:solidFill>
                <a:latin typeface="Noto Sans CJK JP"/>
              </a:rPr>
              <a:t>INTERNAL OPERATING GUIDE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078992"/>
            <a:ext cx="45720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0F172A"/>
                </a:solidFill>
                <a:latin typeface="Noto Sans CJK JP"/>
              </a:rPr>
              <a:t>GitHub Actions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384048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i="0">
                <a:solidFill>
                  <a:srgbClr val="FF5A1F"/>
                </a:solidFill>
                <a:latin typeface="Noto Sans CJK JP"/>
              </a:rPr>
              <a:t>運用設計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176272"/>
            <a:ext cx="6400800" cy="8412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172A"/>
                </a:solidFill>
                <a:latin typeface="Noto Sans CJK JP"/>
              </a:rPr>
              <a:t>AIエージェント時代のCI運用を、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172A"/>
                </a:solidFill>
                <a:latin typeface="Noto Sans CJK JP"/>
              </a:rPr>
              <a:t>発火・証拠・権限から再設計する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3182112"/>
            <a:ext cx="6537960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Draft / Ready・path-aware・exact-head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2026-09-22時点のNetsujo実装で整理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91856" y="1353312"/>
            <a:ext cx="22402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この資料の目的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991856" y="1755648"/>
            <a:ext cx="3438144" cy="0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991856" y="2029968"/>
            <a:ext cx="274320" cy="274320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991856" y="2034540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0" y="2011680"/>
            <a:ext cx="292608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Hosted runnerの無駄発火を止める</a:t>
            </a:r>
          </a:p>
        </p:txBody>
      </p:sp>
      <p:sp>
        <p:nvSpPr>
          <p:cNvPr id="14" name="Oval 13"/>
          <p:cNvSpPr/>
          <p:nvPr/>
        </p:nvSpPr>
        <p:spPr>
          <a:xfrm>
            <a:off x="7991856" y="2596896"/>
            <a:ext cx="274320" cy="274320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91856" y="2601468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80" y="2578608"/>
            <a:ext cx="292608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GREENをexact SHAへ束縛</a:t>
            </a:r>
          </a:p>
        </p:txBody>
      </p:sp>
      <p:sp>
        <p:nvSpPr>
          <p:cNvPr id="17" name="Oval 16"/>
          <p:cNvSpPr/>
          <p:nvPr/>
        </p:nvSpPr>
        <p:spPr>
          <a:xfrm>
            <a:off x="7991856" y="3163824"/>
            <a:ext cx="274320" cy="274320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991856" y="3168396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03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2480" y="3145536"/>
            <a:ext cx="292608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workflowの権限境界を監査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4261104"/>
            <a:ext cx="594360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FF5A1F"/>
                </a:solidFill>
                <a:latin typeface="Noto Sans CJK JP"/>
              </a:rPr>
              <a:t>結論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553712"/>
            <a:ext cx="7909560" cy="8412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0F172A"/>
                </a:solidFill>
                <a:latin typeface="Noto Sans CJK JP"/>
              </a:rPr>
              <a:t>必要な検査だけを、必要なSHAに、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550" b="1" i="0">
                <a:solidFill>
                  <a:srgbClr val="0F172A"/>
                </a:solidFill>
                <a:latin typeface="Noto Sans CJK JP"/>
              </a:rPr>
              <a:t>必要な権限で走らせる。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6928" y="5577840"/>
            <a:ext cx="6702552" cy="0"/>
          </a:xfrm>
          <a:prstGeom prst="line">
            <a:avLst/>
          </a:prstGeom>
          <a:ln w="1270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66928" y="5696712"/>
            <a:ext cx="1417320" cy="256032"/>
          </a:xfrm>
          <a:prstGeom prst="roundRect">
            <a:avLst/>
          </a:prstGeom>
          <a:solidFill>
            <a:srgbClr val="FBFA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5705856"/>
            <a:ext cx="14173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0F172A"/>
                </a:solidFill>
                <a:latin typeface="Noto Sans CJK JP"/>
              </a:rPr>
              <a:t>01 発火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39696" y="5696712"/>
            <a:ext cx="1417320" cy="256032"/>
          </a:xfrm>
          <a:prstGeom prst="roundRect">
            <a:avLst/>
          </a:prstGeom>
          <a:solidFill>
            <a:srgbClr val="FBFA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39696" y="5705856"/>
            <a:ext cx="14173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0F172A"/>
                </a:solidFill>
                <a:latin typeface="Noto Sans CJK JP"/>
              </a:rPr>
              <a:t>02 証拠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712463" y="5696712"/>
            <a:ext cx="1417320" cy="256032"/>
          </a:xfrm>
          <a:prstGeom prst="roundRect">
            <a:avLst/>
          </a:prstGeom>
          <a:solidFill>
            <a:srgbClr val="FBFA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12463" y="5705856"/>
            <a:ext cx="14173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0F172A"/>
                </a:solidFill>
                <a:latin typeface="Noto Sans CJK JP"/>
              </a:rPr>
              <a:t>03 権限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285231" y="5696712"/>
            <a:ext cx="1417320" cy="256032"/>
          </a:xfrm>
          <a:prstGeom prst="roundRect">
            <a:avLst/>
          </a:prstGeom>
          <a:solidFill>
            <a:srgbClr val="FBFAF7"/>
          </a:solidFill>
          <a:ln w="1016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285231" y="5705856"/>
            <a:ext cx="14173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0F172A"/>
                </a:solidFill>
                <a:latin typeface="Noto Sans CJK JP"/>
              </a:rPr>
              <a:t>04 観測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Repository state sampled: 2026-09-22 / Design Kit v2.4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01 / EXECUTIVE SUMMARY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まず、削ったのは「検査」ではなく「無駄な発火」。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発火・証拠・権限を分けると、runnerコストを下げても品質ゲートの意味は薄くならない。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58368" y="2084831"/>
            <a:ext cx="2212847" cy="0"/>
          </a:xfrm>
          <a:prstGeom prst="line">
            <a:avLst/>
          </a:prstGeom>
          <a:ln w="2667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58368" y="2185416"/>
            <a:ext cx="2240280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FF5A1F"/>
                </a:solidFill>
                <a:latin typeface="Noto Sans CJK JP"/>
              </a:rPr>
              <a:t>77.4%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2587752"/>
            <a:ext cx="22402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公開canary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" y="2916936"/>
            <a:ext cx="22402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4748B"/>
                </a:solidFill>
                <a:latin typeface="Noto Sans CJK JP"/>
              </a:rPr>
              <a:t>9分31秒 → 2分09秒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291840" y="2084831"/>
            <a:ext cx="2212848" cy="0"/>
          </a:xfrm>
          <a:prstGeom prst="line">
            <a:avLst/>
          </a:prstGeom>
          <a:ln w="2667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291840" y="2185416"/>
            <a:ext cx="2240280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F172A"/>
                </a:solidFill>
                <a:latin typeface="Noto Sans CJK JP"/>
              </a:rPr>
              <a:t>約76%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0" y="2587752"/>
            <a:ext cx="22402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SITE現行policy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291840" y="2916936"/>
            <a:ext cx="22402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4748B"/>
                </a:solidFill>
                <a:latin typeface="Noto Sans CJK JP"/>
              </a:rPr>
              <a:t>約4分15秒 → 約61秒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5925312" y="2084831"/>
            <a:ext cx="2212848" cy="0"/>
          </a:xfrm>
          <a:prstGeom prst="line">
            <a:avLst/>
          </a:prstGeom>
          <a:ln w="26670">
            <a:solidFill>
              <a:srgbClr val="0F17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25312" y="2185416"/>
            <a:ext cx="2240280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0F172A"/>
                </a:solidFill>
                <a:latin typeface="Noto Sans CJK JP"/>
              </a:rPr>
              <a:t>83.3%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25312" y="2587752"/>
            <a:ext cx="22402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Recovery cron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25312" y="2916936"/>
            <a:ext cx="22402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4748B"/>
                </a:solidFill>
                <a:latin typeface="Noto Sans CJK JP"/>
              </a:rPr>
              <a:t>10分 → 1時間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558784" y="2084831"/>
            <a:ext cx="2212848" cy="0"/>
          </a:xfrm>
          <a:prstGeom prst="line">
            <a:avLst/>
          </a:prstGeom>
          <a:ln w="2667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558784" y="2185416"/>
            <a:ext cx="2240280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 i="0">
                <a:solidFill>
                  <a:srgbClr val="B91C1C"/>
                </a:solidFill>
                <a:latin typeface="Noto Sans CJK JP"/>
              </a:rPr>
              <a:t>未統一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58784" y="2587752"/>
            <a:ext cx="22402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Action ref固定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558784" y="2916936"/>
            <a:ext cx="22402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4748B"/>
                </a:solidFill>
                <a:latin typeface="Noto Sans CJK JP"/>
              </a:rPr>
              <a:t>major tagが残る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3712463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発火を制御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975104" y="3858768"/>
            <a:ext cx="356616" cy="0"/>
          </a:xfrm>
          <a:prstGeom prst="line">
            <a:avLst/>
          </a:prstGeom>
          <a:ln w="2540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505456" y="3694176"/>
            <a:ext cx="8887968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DraftではHosted runnerを割り当てず、Ready exact headで受入。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変更pathは高価な準備より前に分類する。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4352544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証拠を制御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975104" y="4498848"/>
            <a:ext cx="356616" cy="0"/>
          </a:xfrm>
          <a:prstGeom prst="line">
            <a:avLst/>
          </a:prstGeom>
          <a:ln w="2540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505456" y="4334256"/>
            <a:ext cx="8887968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PASS / NOT_RUN / FAILを分け、PR番号ではなくSHAへ束縛。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head変更時は古い受入を失効する。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4992623"/>
            <a:ext cx="14173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権限を制御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1975104" y="5138927"/>
            <a:ext cx="356616" cy="0"/>
          </a:xfrm>
          <a:prstGeom prst="line">
            <a:avLst/>
          </a:prstGeom>
          <a:ln w="2540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505456" y="4974336"/>
            <a:ext cx="8887968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permissionsを狭くし、privileged workflowと候補コードを分離。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deploy credentialは短期化する。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KPIはrunner分数だけではない。削減後も「どのSHAを、何で受け入れたか」を説明できることが条件。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Netsujo repositories (main), sampled 2026-09-22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01 / WHY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AIが速くなるほど、CIイベントは増える。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実装速度が上がると、commit・push・PR更新も増える。毎回フルCIならrunner側が新しいボトルネックになる。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103120"/>
            <a:ext cx="15544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Builder 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94560" y="2057400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194560" y="2130551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commit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172968" y="2249424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ight Triangle 14"/>
          <p:cNvSpPr/>
          <p:nvPr/>
        </p:nvSpPr>
        <p:spPr>
          <a:xfrm>
            <a:off x="3291840" y="2194560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456432" y="2057400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56432" y="2130551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push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434840" y="2249424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ight Triangle 18"/>
          <p:cNvSpPr/>
          <p:nvPr/>
        </p:nvSpPr>
        <p:spPr>
          <a:xfrm>
            <a:off x="4553712" y="2194560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645152" y="2057400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645152" y="2130551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PR更新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5650992" y="2249424"/>
            <a:ext cx="804672" cy="0"/>
          </a:xfrm>
          <a:prstGeom prst="line">
            <a:avLst/>
          </a:prstGeom>
          <a:ln w="1778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ight Triangle 22"/>
          <p:cNvSpPr/>
          <p:nvPr/>
        </p:nvSpPr>
        <p:spPr>
          <a:xfrm>
            <a:off x="6373368" y="2194560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2761487"/>
            <a:ext cx="15544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Builder B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2715768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94560" y="2788920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commit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172968" y="2907791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>
            <a:off x="3291840" y="2852927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3456432" y="2715768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456432" y="2788920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push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4434840" y="2907791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ight Triangle 31"/>
          <p:cNvSpPr/>
          <p:nvPr/>
        </p:nvSpPr>
        <p:spPr>
          <a:xfrm>
            <a:off x="4553712" y="2852927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645152" y="2715768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645152" y="2788920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PR更新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50992" y="2907791"/>
            <a:ext cx="804672" cy="0"/>
          </a:xfrm>
          <a:prstGeom prst="line">
            <a:avLst/>
          </a:prstGeom>
          <a:ln w="1778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ight Triangle 35"/>
          <p:cNvSpPr/>
          <p:nvPr/>
        </p:nvSpPr>
        <p:spPr>
          <a:xfrm>
            <a:off x="6373368" y="2852927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66928" y="3419856"/>
            <a:ext cx="15544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レビュー修正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194560" y="3374136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194560" y="3447287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commit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3172968" y="3566160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ight Triangle 40"/>
          <p:cNvSpPr/>
          <p:nvPr/>
        </p:nvSpPr>
        <p:spPr>
          <a:xfrm>
            <a:off x="3291840" y="3511296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3456432" y="3374136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456432" y="3447287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push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4434840" y="3566160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ight Triangle 44"/>
          <p:cNvSpPr/>
          <p:nvPr/>
        </p:nvSpPr>
        <p:spPr>
          <a:xfrm>
            <a:off x="4553712" y="3511296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4645152" y="3374136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645152" y="3447287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PR更新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5650992" y="3566160"/>
            <a:ext cx="804672" cy="0"/>
          </a:xfrm>
          <a:prstGeom prst="line">
            <a:avLst/>
          </a:prstGeom>
          <a:ln w="1778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Right Triangle 48"/>
          <p:cNvSpPr/>
          <p:nvPr/>
        </p:nvSpPr>
        <p:spPr>
          <a:xfrm>
            <a:off x="6373368" y="351129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66928" y="4078224"/>
            <a:ext cx="15544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テスト修正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2194560" y="4032504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194560" y="4105656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commit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3172968" y="4224528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ight Triangle 53"/>
          <p:cNvSpPr/>
          <p:nvPr/>
        </p:nvSpPr>
        <p:spPr>
          <a:xfrm>
            <a:off x="3291840" y="4169664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3456432" y="4032504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3456432" y="4105656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push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4434840" y="4224528"/>
            <a:ext cx="201168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ight Triangle 57"/>
          <p:cNvSpPr/>
          <p:nvPr/>
        </p:nvSpPr>
        <p:spPr>
          <a:xfrm>
            <a:off x="4553712" y="4169664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4645152" y="4032504"/>
            <a:ext cx="1005840" cy="40233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645152" y="4105656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PR更新</a:t>
            </a:r>
          </a:p>
        </p:txBody>
      </p:sp>
      <p:cxnSp>
        <p:nvCxnSpPr>
          <p:cNvPr id="61" name="Connector 60"/>
          <p:cNvCxnSpPr/>
          <p:nvPr/>
        </p:nvCxnSpPr>
        <p:spPr>
          <a:xfrm>
            <a:off x="5650992" y="4224528"/>
            <a:ext cx="804672" cy="0"/>
          </a:xfrm>
          <a:prstGeom prst="line">
            <a:avLst/>
          </a:prstGeom>
          <a:ln w="1778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Triangle 61"/>
          <p:cNvSpPr/>
          <p:nvPr/>
        </p:nvSpPr>
        <p:spPr>
          <a:xfrm>
            <a:off x="6373368" y="416966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6629400" y="1975104"/>
            <a:ext cx="4901184" cy="2980944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F3C7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940296" y="2267712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毎回フルCIを走らせると</a:t>
            </a:r>
          </a:p>
        </p:txBody>
      </p:sp>
      <p:sp>
        <p:nvSpPr>
          <p:cNvPr id="65" name="Oval 64"/>
          <p:cNvSpPr/>
          <p:nvPr/>
        </p:nvSpPr>
        <p:spPr>
          <a:xfrm>
            <a:off x="6940296" y="2807208"/>
            <a:ext cx="64008" cy="64008"/>
          </a:xfrm>
          <a:prstGeom prst="ellips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104888" y="2734056"/>
            <a:ext cx="3877056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queueが詰まる</a:t>
            </a:r>
          </a:p>
        </p:txBody>
      </p:sp>
      <p:sp>
        <p:nvSpPr>
          <p:cNvPr id="67" name="Oval 66"/>
          <p:cNvSpPr/>
          <p:nvPr/>
        </p:nvSpPr>
        <p:spPr>
          <a:xfrm>
            <a:off x="6940296" y="3218688"/>
            <a:ext cx="64008" cy="64008"/>
          </a:xfrm>
          <a:prstGeom prst="ellips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7104888" y="3145536"/>
            <a:ext cx="3877056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古いSHAのGREENが量産される</a:t>
            </a:r>
          </a:p>
        </p:txBody>
      </p:sp>
      <p:sp>
        <p:nvSpPr>
          <p:cNvPr id="69" name="Oval 68"/>
          <p:cNvSpPr/>
          <p:nvPr/>
        </p:nvSpPr>
        <p:spPr>
          <a:xfrm>
            <a:off x="6940296" y="3630168"/>
            <a:ext cx="64008" cy="64008"/>
          </a:xfrm>
          <a:prstGeom prst="ellips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7104888" y="3557016"/>
            <a:ext cx="3877056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必要な失敗がノイズへ埋もれる</a:t>
            </a:r>
          </a:p>
        </p:txBody>
      </p:sp>
      <p:sp>
        <p:nvSpPr>
          <p:cNvPr id="71" name="Oval 70"/>
          <p:cNvSpPr/>
          <p:nvPr/>
        </p:nvSpPr>
        <p:spPr>
          <a:xfrm>
            <a:off x="6940296" y="4041648"/>
            <a:ext cx="64008" cy="64008"/>
          </a:xfrm>
          <a:prstGeom prst="ellips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104888" y="3968496"/>
            <a:ext cx="3877056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待ち時間が実装速度を相殺する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先に問うのは「テストを何%速くするか」ではない。「この検査はいま本当に走るべきか」。</a:t>
            </a:r>
          </a:p>
        </p:txBody>
      </p:sp>
      <p:cxnSp>
        <p:nvCxnSpPr>
          <p:cNvPr id="76" name="Connector 75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netsujo-site article source / AI agent CI path-aware GitHub Actions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02 / OPERATING MODEL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38728" y="630936"/>
            <a:ext cx="1234440" cy="246888"/>
          </a:xfrm>
          <a:prstGeom prst="roundRect">
            <a:avLst/>
          </a:prstGeom>
          <a:solidFill>
            <a:srgbClr val="FFF1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38728" y="640080"/>
            <a:ext cx="1234440" cy="22860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9" b="1" i="0">
                <a:solidFill>
                  <a:srgbClr val="FF5A1F"/>
                </a:solidFill>
                <a:latin typeface="Noto Sans CJK JP"/>
              </a:rPr>
              <a:t>Netsujo運用定義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Hosted CIは、探索ループではなく受入証拠にする。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Draft → Ready → Final Candidate → Merge / Release を分け、GREENの対象SHAを固定する。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078992" y="3127248"/>
            <a:ext cx="9857232" cy="0"/>
          </a:xfrm>
          <a:prstGeom prst="line">
            <a:avLst/>
          </a:prstGeom>
          <a:ln w="1651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804672" y="2834640"/>
            <a:ext cx="384048" cy="38404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839212"/>
            <a:ext cx="384048" cy="3749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FFFFFF"/>
                </a:solidFill>
                <a:latin typeface="Noto Sans CJK JP"/>
              </a:rPr>
              <a:t>01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35024" y="2807208"/>
            <a:ext cx="205740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F172A"/>
                </a:solidFill>
                <a:latin typeface="Noto Sans CJK JP"/>
              </a:rPr>
              <a:t>Draft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35024" y="3291840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実装・修正・rebase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35024" y="3666744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ローカルgate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35024" y="4041648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Hosted runnerなし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3246120" y="3127248"/>
            <a:ext cx="283464" cy="0"/>
          </a:xfrm>
          <a:prstGeom prst="line">
            <a:avLst/>
          </a:prstGeom>
          <a:ln w="1651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ight Triangle 20"/>
          <p:cNvSpPr/>
          <p:nvPr/>
        </p:nvSpPr>
        <p:spPr>
          <a:xfrm>
            <a:off x="3447288" y="307238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602736" y="2834640"/>
            <a:ext cx="384048" cy="38404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3602736" y="2839212"/>
            <a:ext cx="384048" cy="3749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FFFFFF"/>
                </a:solidFill>
                <a:latin typeface="Noto Sans CJK JP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133087" y="2807208"/>
            <a:ext cx="205740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F172A"/>
                </a:solidFill>
                <a:latin typeface="Noto Sans CJK JP"/>
              </a:rPr>
              <a:t>Ready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133087" y="3291840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exact headを固定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33087" y="3666744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Hosted CIで受入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33087" y="4041648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head変更 → Draft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6044183" y="3127248"/>
            <a:ext cx="283465" cy="0"/>
          </a:xfrm>
          <a:prstGeom prst="line">
            <a:avLst/>
          </a:prstGeom>
          <a:ln w="1651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ight Triangle 28"/>
          <p:cNvSpPr/>
          <p:nvPr/>
        </p:nvSpPr>
        <p:spPr>
          <a:xfrm>
            <a:off x="6245352" y="307238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400800" y="2834640"/>
            <a:ext cx="384048" cy="38404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2839212"/>
            <a:ext cx="384048" cy="3749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FFFFFF"/>
                </a:solidFill>
                <a:latin typeface="Noto Sans CJK JP"/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31152" y="2807208"/>
            <a:ext cx="205740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F172A"/>
                </a:solidFill>
                <a:latin typeface="Noto Sans CJK JP"/>
              </a:rPr>
              <a:t>Final Candidate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31152" y="3291840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強いgateを揃える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31152" y="3666744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exact SHAで再確認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931152" y="4041648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NOT_RUNを補完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8842248" y="3127248"/>
            <a:ext cx="283464" cy="0"/>
          </a:xfrm>
          <a:prstGeom prst="line">
            <a:avLst/>
          </a:prstGeom>
          <a:ln w="1651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ight Triangle 36"/>
          <p:cNvSpPr/>
          <p:nvPr/>
        </p:nvSpPr>
        <p:spPr>
          <a:xfrm>
            <a:off x="9043416" y="307238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9198864" y="2834640"/>
            <a:ext cx="384048" cy="38404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9198864" y="2839212"/>
            <a:ext cx="384048" cy="37490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40" b="1" i="0">
                <a:solidFill>
                  <a:srgbClr val="FFFFFF"/>
                </a:solidFill>
                <a:latin typeface="Noto Sans CJK JP"/>
              </a:rPr>
              <a:t>04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729216" y="2807208"/>
            <a:ext cx="205740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0F172A"/>
                </a:solidFill>
                <a:latin typeface="Noto Sans CJK JP"/>
              </a:rPr>
              <a:t>Merge / Release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29216" y="3291840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証拠対象SHAを維持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729216" y="3666744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deploy権限を分離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729216" y="4041648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本番境界へ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566928" y="5065776"/>
            <a:ext cx="11045952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6928" y="5285232"/>
            <a:ext cx="1097280" cy="2468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FF5A1F"/>
                </a:solidFill>
                <a:latin typeface="Noto Sans CJK JP"/>
              </a:rPr>
              <a:t>運用ルール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554480" y="5212080"/>
            <a:ext cx="10012680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Readyのままheadを変えない。GREENは「PRの状態」ではなく、そのSHAを検査した証拠。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SITE / SIGNAL / Agent OS workflows, main, 2026-09-22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02 / TRIGGER BUDGET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コストは「何を走らせるか」より「いつ起動するか」で決まる。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skip判定がnpm ciやDB起動の後なら、runnerコストはほぼ使い終わっている。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2084831"/>
            <a:ext cx="1920240" cy="4023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172A"/>
                </a:solidFill>
                <a:latin typeface="Noto Sans CJK JP"/>
              </a:rPr>
              <a:t>発火コスト  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834640" y="1993392"/>
            <a:ext cx="1572768" cy="5303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834640" y="2112264"/>
            <a:ext cx="15727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起動回数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919472" y="1993392"/>
            <a:ext cx="1572768" cy="5303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919472" y="2112264"/>
            <a:ext cx="15727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1回時間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48856" y="1993392"/>
            <a:ext cx="2148840" cy="5303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48856" y="2112264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実行単価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26280" y="2084831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64748B"/>
                </a:solidFill>
                <a:latin typeface="Noto Sans CJK JP"/>
              </a:rPr>
              <a:t>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2084831"/>
            <a:ext cx="2286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64748B"/>
                </a:solidFill>
                <a:latin typeface="Noto Sans CJK JP"/>
              </a:rPr>
              <a:t>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3081528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遅い分類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581912" y="2990088"/>
            <a:ext cx="9820656" cy="658368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F2CA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810512" y="3163824"/>
            <a:ext cx="12984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runner起動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136391" y="3300984"/>
            <a:ext cx="219457" cy="0"/>
          </a:xfrm>
          <a:prstGeom prst="line">
            <a:avLst/>
          </a:prstGeom>
          <a:ln w="1270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/>
          <p:cNvSpPr/>
          <p:nvPr/>
        </p:nvSpPr>
        <p:spPr>
          <a:xfrm>
            <a:off x="3273552" y="324612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419856" y="3163824"/>
            <a:ext cx="115214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npm ci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599432" y="3300984"/>
            <a:ext cx="219456" cy="0"/>
          </a:xfrm>
          <a:prstGeom prst="line">
            <a:avLst/>
          </a:prstGeom>
          <a:ln w="1270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ight Triangle 26"/>
          <p:cNvSpPr/>
          <p:nvPr/>
        </p:nvSpPr>
        <p:spPr>
          <a:xfrm>
            <a:off x="4736592" y="324612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882896" y="3163824"/>
            <a:ext cx="19659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DB / browser準備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6876288" y="3300984"/>
            <a:ext cx="219456" cy="0"/>
          </a:xfrm>
          <a:prstGeom prst="line">
            <a:avLst/>
          </a:prstGeom>
          <a:ln w="1270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ight Triangle 29"/>
          <p:cNvSpPr/>
          <p:nvPr/>
        </p:nvSpPr>
        <p:spPr>
          <a:xfrm>
            <a:off x="7013448" y="324612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159752" y="3163824"/>
            <a:ext cx="13258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classify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8513063" y="3300984"/>
            <a:ext cx="219456" cy="0"/>
          </a:xfrm>
          <a:prstGeom prst="line">
            <a:avLst/>
          </a:prstGeom>
          <a:ln w="1270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ight Triangle 32"/>
          <p:cNvSpPr/>
          <p:nvPr/>
        </p:nvSpPr>
        <p:spPr>
          <a:xfrm>
            <a:off x="8650224" y="324612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96528" y="3163824"/>
            <a:ext cx="9601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skip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88552" y="3703320"/>
            <a:ext cx="2359152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B91C1C"/>
                </a:solidFill>
                <a:latin typeface="Noto Sans CJK JP"/>
              </a:rPr>
              <a:t>「skip」でも固定費は発生済み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4261104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早い分類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581912" y="4160520"/>
            <a:ext cx="9820656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865376" y="4352544"/>
            <a:ext cx="2084831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F172A"/>
                </a:solidFill>
                <a:latin typeface="Noto Sans CJK JP"/>
              </a:rPr>
              <a:t>checkout / diff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4023360" y="4480560"/>
            <a:ext cx="310896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ight Triangle 39"/>
          <p:cNvSpPr/>
          <p:nvPr/>
        </p:nvSpPr>
        <p:spPr>
          <a:xfrm>
            <a:off x="4251960" y="442569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425696" y="4352544"/>
            <a:ext cx="138988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classify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5888736" y="4480560"/>
            <a:ext cx="310895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ight Triangle 42"/>
          <p:cNvSpPr/>
          <p:nvPr/>
        </p:nvSpPr>
        <p:spPr>
          <a:xfrm>
            <a:off x="6117336" y="442569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91072" y="4352544"/>
            <a:ext cx="27889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F172A"/>
                </a:solidFill>
                <a:latin typeface="Noto Sans CJK JP"/>
              </a:rPr>
              <a:t>必要なjobだけ起動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6760" y="4928616"/>
            <a:ext cx="2944368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 i="0">
                <a:solidFill>
                  <a:srgbClr val="64748B"/>
                </a:solidFill>
                <a:latin typeface="Noto Sans CJK JP"/>
              </a:rPr>
              <a:t>SAFEと証明できる時だけ軽量化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まず削るのはテスト内容ではなく、起動回数と不要な準備。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Netsujo article source + SITE CI Execution Policy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02 / PATH-AWARE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変更pathを先に分類し、必要な実行基盤だけを起動する。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unknown・diff取得失敗・workflow変更は、安全側へ倒してfull pathを選ぶ。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99432" y="2011680"/>
            <a:ext cx="2999232" cy="603504"/>
          </a:xfrm>
          <a:prstGeom prst="roundRect">
            <a:avLst/>
          </a:prstGeom>
          <a:solidFill>
            <a:srgbClr val="FFF1E9"/>
          </a:solidFill>
          <a:ln w="15240">
            <a:solidFill>
              <a:srgbClr val="FFC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2" y="2176272"/>
            <a:ext cx="2999232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変更pathを分類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099048" y="2615184"/>
            <a:ext cx="0" cy="292608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136392" y="2907792"/>
            <a:ext cx="5925312" cy="0"/>
          </a:xfrm>
          <a:prstGeom prst="line">
            <a:avLst/>
          </a:prstGeom>
          <a:ln w="1397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3136392" y="2907792"/>
            <a:ext cx="0" cy="265176"/>
          </a:xfrm>
          <a:prstGeom prst="line">
            <a:avLst/>
          </a:prstGeom>
          <a:ln w="17780">
            <a:solidFill>
              <a:srgbClr val="2F6F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9061704" y="2907792"/>
            <a:ext cx="0" cy="265176"/>
          </a:xfrm>
          <a:prstGeom prst="line">
            <a:avLst/>
          </a:prstGeom>
          <a:ln w="17780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896112" y="3163824"/>
            <a:ext cx="4553712" cy="2011680"/>
          </a:xfrm>
          <a:prstGeom prst="roundRect">
            <a:avLst/>
          </a:prstGeom>
          <a:solidFill>
            <a:srgbClr val="E8F2F6"/>
          </a:solidFill>
          <a:ln w="12700">
            <a:solidFill>
              <a:srgbClr val="C4DB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188720" y="3410712"/>
            <a:ext cx="1426464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F6F8F"/>
                </a:solidFill>
                <a:latin typeface="Noto Sans CJK JP"/>
              </a:rPr>
              <a:t>docs-only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88720" y="3794760"/>
            <a:ext cx="3895344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code / browser / database = false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8720" y="4352544"/>
            <a:ext cx="388620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残す：contract・source closure・typecheck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29984" y="3163824"/>
            <a:ext cx="4553712" cy="2011680"/>
          </a:xfrm>
          <a:prstGeom prst="roundRect">
            <a:avLst/>
          </a:prstGeom>
          <a:solidFill>
            <a:srgbClr val="E8F1ED"/>
          </a:solidFill>
          <a:ln w="12700">
            <a:solidFill>
              <a:srgbClr val="C5DE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0" y="3410712"/>
            <a:ext cx="2048256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2C7664"/>
                </a:solidFill>
                <a:latin typeface="Noto Sans CJK JP"/>
              </a:rPr>
              <a:t>runtime-affecting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0" y="3794760"/>
            <a:ext cx="3840480" cy="6400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src / package / config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workflow / unknown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40880" y="4572000"/>
            <a:ext cx="379476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full path → build・E2E・DB検査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35424" y="5285232"/>
            <a:ext cx="2542032" cy="283464"/>
          </a:xfrm>
          <a:prstGeom prst="roundRect">
            <a:avLst/>
          </a:prstGeom>
          <a:solidFill>
            <a:srgbClr val="FEF2F2"/>
          </a:solidFill>
          <a:ln w="10160">
            <a:solidFill>
              <a:srgbClr val="F0C7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35424" y="5294376"/>
            <a:ext cx="2542032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B91C1C"/>
                </a:solidFill>
                <a:latin typeface="Noto Sans CJK JP"/>
              </a:rPr>
              <a:t>diff取得不能 / unknown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7132320" y="5029200"/>
            <a:ext cx="1554480" cy="393192"/>
          </a:xfrm>
          <a:prstGeom prst="line">
            <a:avLst/>
          </a:prstGeom>
          <a:ln w="1524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>
            <a:off x="8604504" y="4974336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06640" y="5280659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64748B"/>
                </a:solidFill>
                <a:latin typeface="Noto Sans CJK JP"/>
              </a:rPr>
              <a:t>不明 → full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SAFEと証明できる時だけ軽量化する。分からなければfull pathへ。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SITE CI policy / Netsujo article source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02 / MEASURED CANARY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実PRで、docs-only CIは 9分31秒 → 2分09秒。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単一のhistorical canary。普遍的ベンチマークではなく、発火設計の効果を示す観測値。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8" y="2103120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0F172A"/>
                </a:solidFill>
                <a:latin typeface="Noto Sans CJK JP"/>
              </a:rPr>
              <a:t>9分31秒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259689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従来 Full path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054096" y="2423160"/>
            <a:ext cx="1591056" cy="0"/>
          </a:xfrm>
          <a:prstGeom prst="line">
            <a:avLst/>
          </a:prstGeom>
          <a:ln w="279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>
            <a:off x="4562856" y="236829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346704" y="2075688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64748B"/>
                </a:solidFill>
                <a:latin typeface="Noto Sans CJK JP"/>
              </a:rPr>
              <a:t>7分22秒短縮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09744" y="2103120"/>
            <a:ext cx="2103120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>
                <a:solidFill>
                  <a:srgbClr val="FF5A1F"/>
                </a:solidFill>
                <a:latin typeface="Noto Sans CJK JP"/>
              </a:rPr>
              <a:t>2分09秒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9744" y="2596896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Docs-only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22208" y="2084831"/>
            <a:ext cx="2148840" cy="521207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400" b="1" i="0">
                <a:solidFill>
                  <a:srgbClr val="FF5A1F"/>
                </a:solidFill>
                <a:latin typeface="Noto Sans CJK JP"/>
              </a:rPr>
              <a:t>77.4%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522208" y="2624328"/>
            <a:ext cx="2148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短縮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41248" y="3236976"/>
            <a:ext cx="6949440" cy="438912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50976" y="3328416"/>
            <a:ext cx="2615184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項目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85616" y="3328416"/>
            <a:ext cx="183794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従来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843016" y="3328416"/>
            <a:ext cx="1837943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Docs-only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1248" y="3675887"/>
            <a:ext cx="6949440" cy="438912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50976" y="3767327"/>
            <a:ext cx="261518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Postgres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85616" y="3767327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起動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43016" y="3767327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起動なし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0976" y="4206240"/>
            <a:ext cx="261518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Chromium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785616" y="4206240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導入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43016" y="4206240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導入なし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1248" y="4553712"/>
            <a:ext cx="6949440" cy="438912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50976" y="4645151"/>
            <a:ext cx="261518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lint / typecheck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85616" y="4645151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実行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43016" y="4645151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対象外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50976" y="5084063"/>
            <a:ext cx="261518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コード全テスト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85616" y="5084063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実行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43016" y="5084063"/>
            <a:ext cx="183794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対象外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39327" y="3401568"/>
            <a:ext cx="2011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残したもの</a:t>
            </a:r>
          </a:p>
        </p:txBody>
      </p:sp>
      <p:sp>
        <p:nvSpPr>
          <p:cNvPr id="39" name="Oval 38"/>
          <p:cNvSpPr/>
          <p:nvPr/>
        </p:nvSpPr>
        <p:spPr>
          <a:xfrm>
            <a:off x="8339327" y="3840480"/>
            <a:ext cx="256032" cy="256032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339327" y="3845052"/>
            <a:ext cx="256032" cy="246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732520" y="3831336"/>
            <a:ext cx="24871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契約検査</a:t>
            </a:r>
          </a:p>
        </p:txBody>
      </p:sp>
      <p:sp>
        <p:nvSpPr>
          <p:cNvPr id="42" name="Oval 41"/>
          <p:cNvSpPr/>
          <p:nvPr/>
        </p:nvSpPr>
        <p:spPr>
          <a:xfrm>
            <a:off x="8339327" y="4315968"/>
            <a:ext cx="256032" cy="256032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339327" y="4320540"/>
            <a:ext cx="256032" cy="246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732520" y="4306824"/>
            <a:ext cx="24871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省略理由の証拠</a:t>
            </a:r>
          </a:p>
        </p:txBody>
      </p:sp>
      <p:sp>
        <p:nvSpPr>
          <p:cNvPr id="45" name="Oval 44"/>
          <p:cNvSpPr/>
          <p:nvPr/>
        </p:nvSpPr>
        <p:spPr>
          <a:xfrm>
            <a:off x="8339327" y="4791456"/>
            <a:ext cx="256032" cy="256032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39327" y="4796028"/>
            <a:ext cx="256032" cy="24688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732520" y="4782312"/>
            <a:ext cx="24871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skip ≠ PASS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その変更が影響しない実行基盤だけを起動しない。検査の意味は残す。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netsujo-site /blog/ai-agent-ci-path-aware-github-actions (main)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05 / SITE IMPLEMENTATION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SITEはrequired checkを残し、内部でdocs-onlyへ分岐する。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workflow自体をpaths-ignoreで消さず、check名と受入面を維持したまま内部を軽量化する。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86384" y="2139696"/>
            <a:ext cx="128016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6384" y="2258568"/>
            <a:ext cx="1280160" cy="40233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Ready PR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121408" y="2459736"/>
            <a:ext cx="237743" cy="0"/>
          </a:xfrm>
          <a:prstGeom prst="line">
            <a:avLst/>
          </a:prstGeom>
          <a:ln w="1397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>
            <a:off x="2276856" y="2404872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414015" y="2139696"/>
            <a:ext cx="1627632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414015" y="2258568"/>
            <a:ext cx="1627632" cy="40233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exact candidate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checkout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4096511" y="2459736"/>
            <a:ext cx="237745" cy="0"/>
          </a:xfrm>
          <a:prstGeom prst="line">
            <a:avLst/>
          </a:prstGeom>
          <a:ln w="1397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Triangle 17"/>
          <p:cNvSpPr/>
          <p:nvPr/>
        </p:nvSpPr>
        <p:spPr>
          <a:xfrm>
            <a:off x="4251960" y="2404872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89120" y="2139696"/>
            <a:ext cx="118872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89120" y="2258568"/>
            <a:ext cx="1188720" cy="40233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classify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193792" y="2459736"/>
            <a:ext cx="274320" cy="0"/>
          </a:xfrm>
          <a:prstGeom prst="line">
            <a:avLst/>
          </a:prstGeom>
          <a:ln w="1270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5468112" y="2459736"/>
            <a:ext cx="0" cy="2331720"/>
          </a:xfrm>
          <a:prstGeom prst="line">
            <a:avLst/>
          </a:prstGeom>
          <a:ln w="1270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5468112" y="2999232"/>
            <a:ext cx="347472" cy="0"/>
          </a:xfrm>
          <a:prstGeom prst="line">
            <a:avLst/>
          </a:prstGeom>
          <a:ln w="15240">
            <a:solidFill>
              <a:srgbClr val="2F6F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/>
          <p:cNvSpPr/>
          <p:nvPr/>
        </p:nvSpPr>
        <p:spPr>
          <a:xfrm>
            <a:off x="5733288" y="2944368"/>
            <a:ext cx="91440" cy="109728"/>
          </a:xfrm>
          <a:prstGeom prst="rtTriangle">
            <a:avLst/>
          </a:prstGeom>
          <a:solidFill>
            <a:srgbClr val="2F6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5468112" y="4224528"/>
            <a:ext cx="347472" cy="0"/>
          </a:xfrm>
          <a:prstGeom prst="line">
            <a:avLst/>
          </a:prstGeom>
          <a:ln w="15240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ight Triangle 25"/>
          <p:cNvSpPr/>
          <p:nvPr/>
        </p:nvSpPr>
        <p:spPr>
          <a:xfrm>
            <a:off x="5733288" y="4169664"/>
            <a:ext cx="91440" cy="109728"/>
          </a:xfrm>
          <a:prstGeom prst="rtTriangl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98464" y="2679192"/>
            <a:ext cx="2331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F6F8F"/>
                </a:solidFill>
                <a:latin typeface="Noto Sans CJK JP"/>
              </a:rPr>
              <a:t>docs-onlyで残す</a:t>
            </a:r>
          </a:p>
        </p:txBody>
      </p:sp>
      <p:sp>
        <p:nvSpPr>
          <p:cNvPr id="28" name="Oval 27"/>
          <p:cNvSpPr/>
          <p:nvPr/>
        </p:nvSpPr>
        <p:spPr>
          <a:xfrm>
            <a:off x="5998464" y="3163824"/>
            <a:ext cx="64008" cy="64008"/>
          </a:xfrm>
          <a:prstGeom prst="ellipse">
            <a:avLst/>
          </a:prstGeom>
          <a:solidFill>
            <a:srgbClr val="2F6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63055" y="3090672"/>
            <a:ext cx="2596896" cy="3931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exact candidate checkout</a:t>
            </a:r>
          </a:p>
        </p:txBody>
      </p:sp>
      <p:sp>
        <p:nvSpPr>
          <p:cNvPr id="30" name="Oval 29"/>
          <p:cNvSpPr/>
          <p:nvPr/>
        </p:nvSpPr>
        <p:spPr>
          <a:xfrm>
            <a:off x="5998464" y="3557016"/>
            <a:ext cx="64008" cy="64008"/>
          </a:xfrm>
          <a:prstGeom prst="ellipse">
            <a:avLst/>
          </a:prstGeom>
          <a:solidFill>
            <a:srgbClr val="2F6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63055" y="3483864"/>
            <a:ext cx="2596896" cy="3931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Node 24.7 + npm ci</a:t>
            </a:r>
          </a:p>
        </p:txBody>
      </p:sp>
      <p:sp>
        <p:nvSpPr>
          <p:cNvPr id="32" name="Oval 31"/>
          <p:cNvSpPr/>
          <p:nvPr/>
        </p:nvSpPr>
        <p:spPr>
          <a:xfrm>
            <a:off x="5998464" y="3950208"/>
            <a:ext cx="64008" cy="64008"/>
          </a:xfrm>
          <a:prstGeom prst="ellipse">
            <a:avLst/>
          </a:prstGeom>
          <a:solidFill>
            <a:srgbClr val="2F6F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163055" y="3877056"/>
            <a:ext cx="2596896" cy="3931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typecheck + source closure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69680" y="2679192"/>
            <a:ext cx="21031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C7664"/>
                </a:solidFill>
                <a:latin typeface="Noto Sans CJK JP"/>
              </a:rPr>
              <a:t>full pathで追加</a:t>
            </a:r>
          </a:p>
        </p:txBody>
      </p:sp>
      <p:sp>
        <p:nvSpPr>
          <p:cNvPr id="35" name="Oval 34"/>
          <p:cNvSpPr/>
          <p:nvPr/>
        </p:nvSpPr>
        <p:spPr>
          <a:xfrm>
            <a:off x="8869680" y="3145536"/>
            <a:ext cx="64008" cy="64008"/>
          </a:xfrm>
          <a:prstGeom prst="ellips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034272" y="3072384"/>
            <a:ext cx="2322576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runtime / lint</a:t>
            </a:r>
          </a:p>
        </p:txBody>
      </p:sp>
      <p:sp>
        <p:nvSpPr>
          <p:cNvPr id="37" name="Oval 36"/>
          <p:cNvSpPr/>
          <p:nvPr/>
        </p:nvSpPr>
        <p:spPr>
          <a:xfrm>
            <a:off x="8869680" y="3493008"/>
            <a:ext cx="64008" cy="64008"/>
          </a:xfrm>
          <a:prstGeom prst="ellips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034272" y="3419856"/>
            <a:ext cx="2322576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routing checks</a:t>
            </a:r>
          </a:p>
        </p:txBody>
      </p:sp>
      <p:sp>
        <p:nvSpPr>
          <p:cNvPr id="39" name="Oval 38"/>
          <p:cNvSpPr/>
          <p:nvPr/>
        </p:nvSpPr>
        <p:spPr>
          <a:xfrm>
            <a:off x="8869680" y="3840480"/>
            <a:ext cx="64008" cy="64008"/>
          </a:xfrm>
          <a:prstGeom prst="ellips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034272" y="3767328"/>
            <a:ext cx="2322576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Next.js cache restore</a:t>
            </a:r>
          </a:p>
        </p:txBody>
      </p:sp>
      <p:sp>
        <p:nvSpPr>
          <p:cNvPr id="41" name="Oval 40"/>
          <p:cNvSpPr/>
          <p:nvPr/>
        </p:nvSpPr>
        <p:spPr>
          <a:xfrm>
            <a:off x="8869680" y="4187952"/>
            <a:ext cx="64008" cy="64008"/>
          </a:xfrm>
          <a:prstGeom prst="ellips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034272" y="4114800"/>
            <a:ext cx="2322576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production build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04672" y="3840480"/>
            <a:ext cx="4041648" cy="1325880"/>
          </a:xfrm>
          <a:prstGeom prst="roundRect">
            <a:avLst/>
          </a:prstGeom>
          <a:solidFill>
            <a:srgbClr val="FBFAF7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078992" y="4050791"/>
            <a:ext cx="26060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75569"/>
                </a:solidFill>
                <a:latin typeface="Noto Sans CJK JP"/>
              </a:rPr>
              <a:t>現行policy記載の実測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8992" y="4398264"/>
            <a:ext cx="3273552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50" b="1" i="0">
                <a:solidFill>
                  <a:srgbClr val="0F172A"/>
                </a:solidFill>
                <a:latin typeface="Noto Sans CJK JP"/>
              </a:rPr>
              <a:t>約4分15秒 → 約61秒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078992" y="4754880"/>
            <a:ext cx="3291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64748B"/>
                </a:solidFill>
                <a:latin typeface="Noto Sans CJK JP"/>
              </a:rPr>
              <a:t>約76%短縮 / 2026-09-08記録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required workflowは残す。checkを存在させたまま、内部で必要な検査だけを走らせる。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suirindo/netsujo-site docs/operations/CI_EXECUTION_POLICY.md + extraction-conformance.yml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05 / SIGNAL IMPLEMENTATION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SIGNALはPRだけでなく、merge後の重複実行まで止める。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Ready guard・concurrency・main push scopeを一つの発火予算として扱う。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2212848"/>
            <a:ext cx="329184" cy="329184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2217420"/>
            <a:ext cx="329184" cy="3200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1872" y="2203704"/>
            <a:ext cx="1417319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 lifecycle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2606040"/>
            <a:ext cx="1417319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Draft：runnerなし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2752344" y="2377440"/>
            <a:ext cx="402335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ight Triangle 15"/>
          <p:cNvSpPr/>
          <p:nvPr/>
        </p:nvSpPr>
        <p:spPr>
          <a:xfrm>
            <a:off x="3072384" y="232257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3264408" y="2212848"/>
            <a:ext cx="329184" cy="329184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264408" y="2217420"/>
            <a:ext cx="329184" cy="3200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21608" y="2203704"/>
            <a:ext cx="1417319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concurrency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21608" y="2606040"/>
            <a:ext cx="1417319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旧runをcancel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212079" y="2377440"/>
            <a:ext cx="438913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ight Triangle 21"/>
          <p:cNvSpPr/>
          <p:nvPr/>
        </p:nvSpPr>
        <p:spPr>
          <a:xfrm>
            <a:off x="5568696" y="232257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760720" y="2212848"/>
            <a:ext cx="329184" cy="329184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760720" y="2217420"/>
            <a:ext cx="329184" cy="3200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17920" y="2203704"/>
            <a:ext cx="1691640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main push scope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17920" y="2606040"/>
            <a:ext cx="169164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control-onlyを判定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7982712" y="2377440"/>
            <a:ext cx="411480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>
            <a:off x="8311896" y="2322576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503920" y="2212848"/>
            <a:ext cx="329184" cy="329184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503920" y="2217420"/>
            <a:ext cx="329184" cy="32004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60" b="1" i="0">
                <a:solidFill>
                  <a:srgbClr val="FFFFFF"/>
                </a:solidFill>
                <a:latin typeface="Noto Sans CJK JP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61120" y="2203704"/>
            <a:ext cx="1572768" cy="2834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conformance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961120" y="2606040"/>
            <a:ext cx="1572768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必要時だけfull gate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566928" y="3319272"/>
            <a:ext cx="11009376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66928" y="3611880"/>
            <a:ext cx="2331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control-only push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3931920"/>
            <a:ext cx="3154680" cy="9875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対象： .github/*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deploy-policy 系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重複main pushをskip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087368" y="3611880"/>
            <a:ext cx="187451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Ready exact head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87368" y="3986784"/>
            <a:ext cx="2834640" cy="6949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Ready かつ !skip_duplicate_main_push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の時だけ conformance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534656" y="3611880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安全側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534656" y="3986784"/>
            <a:ext cx="3749039" cy="6949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compare SHA欠落 / fetch失敗 / empty delta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→ skipせずfullへ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534656" y="4919472"/>
            <a:ext cx="2971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権限：contents: read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 CIだけを軽くして終わらない。merge後の重複証拠まで発火予算に含める。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suirindo/netsujo-signal .github/workflows/extraction-conformance.yml (main)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02 / EVENT CHAIN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Controller・cron・post-mergeも、イベント連鎖で監査。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状態を変えられないタイミングでは、runnerを起動しない。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" y="2322576"/>
            <a:ext cx="141732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4672" y="2450592"/>
            <a:ext cx="1417320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Ready PR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295144" y="2624328"/>
            <a:ext cx="484632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ight Triangle 13"/>
          <p:cNvSpPr/>
          <p:nvPr/>
        </p:nvSpPr>
        <p:spPr>
          <a:xfrm>
            <a:off x="2697480" y="256946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2889504" y="2322576"/>
            <a:ext cx="1024128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89504" y="2450592"/>
            <a:ext cx="1024128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CI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986784" y="2624328"/>
            <a:ext cx="475488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Triangle 17"/>
          <p:cNvSpPr/>
          <p:nvPr/>
        </p:nvSpPr>
        <p:spPr>
          <a:xfrm>
            <a:off x="4379976" y="256946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572000" y="2322576"/>
            <a:ext cx="1353312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0" y="2450592"/>
            <a:ext cx="1353312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CI success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5998464" y="2624328"/>
            <a:ext cx="566928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ight Triangle 21"/>
          <p:cNvSpPr/>
          <p:nvPr/>
        </p:nvSpPr>
        <p:spPr>
          <a:xfrm>
            <a:off x="6483096" y="256946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6675120" y="2322576"/>
            <a:ext cx="1536192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675120" y="2450592"/>
            <a:ext cx="1536192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Controller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8284464" y="2624328"/>
            <a:ext cx="649224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ight Triangle 25"/>
          <p:cNvSpPr/>
          <p:nvPr/>
        </p:nvSpPr>
        <p:spPr>
          <a:xfrm>
            <a:off x="8851392" y="256946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043416" y="2322576"/>
            <a:ext cx="2084831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9043416" y="2450592"/>
            <a:ext cx="2084831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merge / post-merge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3310128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通常経路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709928" y="3273552"/>
            <a:ext cx="93268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CI successでControllerを1回起動。Draft / failure / cancelledでは起動しない。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6928" y="396849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Recovery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09928" y="3886200"/>
            <a:ext cx="251460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20" b="1" i="0">
                <a:solidFill>
                  <a:srgbClr val="0F172A"/>
                </a:solidFill>
                <a:latin typeface="Noto Sans CJK JP"/>
              </a:rPr>
              <a:t>10分cron → 1時間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43984" y="3886200"/>
            <a:ext cx="242316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20" b="1" i="0">
                <a:solidFill>
                  <a:srgbClr val="0F172A"/>
                </a:solidFill>
                <a:latin typeface="Noto Sans CJK JP"/>
              </a:rPr>
              <a:t>144 → 24 回/日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14032" y="3886200"/>
            <a:ext cx="155448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820" b="1" i="0">
                <a:solidFill>
                  <a:srgbClr val="FF5A1F"/>
                </a:solidFill>
                <a:latin typeface="Noto Sans CJK JP"/>
              </a:rPr>
              <a:t>83.3%減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96528" y="3886200"/>
            <a:ext cx="246888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cronはrecovery fallbackだけに使う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4700016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merge後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709928" y="4626864"/>
            <a:ext cx="9491472" cy="4206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差分分類を依存導入より前へ。docs-onlyは重い準備を省略し、conflict markerは常時維持。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「必要なjobか」に加え、「いま起動して状態を変えられるか」を見る。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Netsujo article source / event-chain operating model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03 / EVIDENCE MODEL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skipはPASSではない。実行量と証拠強度を分ける。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省略した検査を成功扱いすると、GREENの意味が壊れる。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2103120"/>
            <a:ext cx="11045952" cy="786384"/>
          </a:xfrm>
          <a:prstGeom prst="roundRect">
            <a:avLst/>
          </a:prstGeom>
          <a:solidFill>
            <a:srgbClr val="F0FD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49808" y="2286000"/>
            <a:ext cx="1627632" cy="329184"/>
          </a:xfrm>
          <a:prstGeom prst="roundRect">
            <a:avLst/>
          </a:prstGeom>
          <a:solidFill>
            <a:srgbClr val="1665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2295144"/>
            <a:ext cx="1627632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PASS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33472" y="2286000"/>
            <a:ext cx="199339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実行した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73168" y="2286000"/>
            <a:ext cx="29443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対象SHAが明確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91855" y="228600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期待条件を満たした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108960"/>
            <a:ext cx="11045952" cy="786384"/>
          </a:xfrm>
          <a:prstGeom prst="roundRect">
            <a:avLst/>
          </a:prstGeom>
          <a:solidFill>
            <a:srgbClr val="EFF6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49808" y="3291840"/>
            <a:ext cx="1627632" cy="329184"/>
          </a:xfrm>
          <a:prstGeom prst="roundRect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3300984"/>
            <a:ext cx="1627632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NOT_RUN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33472" y="3291840"/>
            <a:ext cx="199339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実行していない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73168" y="3291840"/>
            <a:ext cx="29443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省略理由を別証拠で残す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91855" y="329184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PASSへ変換しない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4114800"/>
            <a:ext cx="11045952" cy="786384"/>
          </a:xfrm>
          <a:prstGeom prst="roundRect">
            <a:avLst/>
          </a:prstGeom>
          <a:solidFill>
            <a:srgbClr val="FE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49808" y="4297680"/>
            <a:ext cx="1627632" cy="329184"/>
          </a:xfrm>
          <a:prstGeom prst="roundRect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4306824"/>
            <a:ext cx="1627632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FAIL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33472" y="4297680"/>
            <a:ext cx="199339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失敗 / 前提不足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773168" y="4297680"/>
            <a:ext cx="29443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原因と対象SHAを残す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91855" y="4297680"/>
            <a:ext cx="3200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解除条件を明示する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566928" y="5303520"/>
            <a:ext cx="11027664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66928" y="5513832"/>
            <a:ext cx="17830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Final Candidate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304288" y="5477256"/>
            <a:ext cx="8732520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必要な強い検査をexact SHAへ揃え、NOT_RUNの穴を別gateで埋める。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Netsujo operating model / article source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03 / EXACT-HEAD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headが動いたら、古い受入を自動で失効させる。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「前にGREENだった」を、人の注意ではなくworkflowで無効化する。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" y="2139696"/>
            <a:ext cx="2926080" cy="1207008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CFE8D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97280" y="237744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66534"/>
                </a:solidFill>
                <a:latin typeface="Noto Sans CJK JP"/>
              </a:rPr>
              <a:t>HEAD 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2724912"/>
            <a:ext cx="1572768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172A"/>
                </a:solidFill>
                <a:latin typeface="Noto Sans CJK JP"/>
              </a:rPr>
              <a:t>abc123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2304" y="2724912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66534"/>
                </a:solidFill>
                <a:latin typeface="Noto Sans CJK JP"/>
              </a:rPr>
              <a:t>CI: GREEN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931920" y="2761488"/>
            <a:ext cx="1207008" cy="0"/>
          </a:xfrm>
          <a:prstGeom prst="line">
            <a:avLst/>
          </a:prstGeom>
          <a:ln w="2032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ight Triangle 15"/>
          <p:cNvSpPr/>
          <p:nvPr/>
        </p:nvSpPr>
        <p:spPr>
          <a:xfrm>
            <a:off x="5056632" y="270662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32504" y="2414016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64748B"/>
                </a:solidFill>
                <a:latin typeface="Noto Sans CJK JP"/>
              </a:rPr>
              <a:t>commit / rebase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385816" y="2139696"/>
            <a:ext cx="2926080" cy="1207008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F0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78424" y="2377440"/>
            <a:ext cx="10972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HEAD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78424" y="2724912"/>
            <a:ext cx="1572768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0F172A"/>
                </a:solidFill>
                <a:latin typeface="Noto Sans CJK JP"/>
              </a:rPr>
              <a:t>def456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784848" y="2724912"/>
            <a:ext cx="12344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旧GREENは失効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50224" y="2121408"/>
            <a:ext cx="2286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現在の実装</a:t>
            </a:r>
          </a:p>
        </p:txBody>
      </p:sp>
      <p:sp>
        <p:nvSpPr>
          <p:cNvPr id="23" name="Oval 22"/>
          <p:cNvSpPr/>
          <p:nvPr/>
        </p:nvSpPr>
        <p:spPr>
          <a:xfrm>
            <a:off x="8650224" y="2578608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50224" y="2583179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70848" y="2560320"/>
            <a:ext cx="254203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pull_request_target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synchronize</a:t>
            </a:r>
          </a:p>
        </p:txBody>
      </p:sp>
      <p:sp>
        <p:nvSpPr>
          <p:cNvPr id="26" name="Oval 25"/>
          <p:cNvSpPr/>
          <p:nvPr/>
        </p:nvSpPr>
        <p:spPr>
          <a:xfrm>
            <a:off x="8650224" y="3136391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50224" y="3140963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70848" y="3118103"/>
            <a:ext cx="254203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ReadyならDraftへ戻す</a:t>
            </a:r>
          </a:p>
        </p:txBody>
      </p:sp>
      <p:sp>
        <p:nvSpPr>
          <p:cNvPr id="29" name="Oval 28"/>
          <p:cNvSpPr/>
          <p:nvPr/>
        </p:nvSpPr>
        <p:spPr>
          <a:xfrm>
            <a:off x="8650224" y="3694176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50224" y="3698748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70848" y="3675888"/>
            <a:ext cx="254203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新HEAD SHAを記録</a:t>
            </a:r>
          </a:p>
        </p:txBody>
      </p:sp>
      <p:sp>
        <p:nvSpPr>
          <p:cNvPr id="32" name="Oval 31"/>
          <p:cNvSpPr/>
          <p:nvPr/>
        </p:nvSpPr>
        <p:spPr>
          <a:xfrm>
            <a:off x="8650224" y="4251960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650224" y="4256532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FFFFFF"/>
                </a:solidFill>
                <a:latin typeface="Noto Sans CJK JP"/>
              </a:rPr>
              <a:t>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070848" y="4233672"/>
            <a:ext cx="254203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exact-head gateを再取得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566928" y="4096512"/>
            <a:ext cx="7754112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66928" y="4370832"/>
            <a:ext cx="6583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境界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417320" y="4242816"/>
            <a:ext cx="3291840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candidate codeを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checkoutしない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37760" y="4370832"/>
            <a:ext cx="6583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権限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632704" y="4242816"/>
            <a:ext cx="2880360" cy="6583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F172A"/>
                </a:solidFill>
                <a:latin typeface="Noto Sans CJK JP"/>
              </a:rPr>
              <a:t>issues: write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0F172A"/>
                </a:solidFill>
                <a:latin typeface="Noto Sans CJK JP"/>
              </a:rPr>
              <a:t>pull-requests: write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650224" y="4882896"/>
            <a:ext cx="237744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timeout: 2分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古いGREENを残さないことが、exact-head運用の最小条件。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suirindo/agent-os .github/workflows/pr-head-acceptance-invalidation.yml (main)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03 / CONTRACT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CI最適化は、State・Authority・Evidenceの契約変更。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jobを消すだけでは、required check・Verifier・deploy authorityとの整合が壊れる。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944368" y="3273552"/>
            <a:ext cx="1627632" cy="841248"/>
          </a:xfrm>
          <a:prstGeom prst="roundRect">
            <a:avLst/>
          </a:prstGeom>
          <a:solidFill>
            <a:srgbClr val="FFF1E9"/>
          </a:solidFill>
          <a:ln w="15240">
            <a:solidFill>
              <a:srgbClr val="FFC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44368" y="3456432"/>
            <a:ext cx="1627632" cy="43891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Merge / Deploy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Decision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13232" y="2176272"/>
            <a:ext cx="294436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14400" y="2322576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F6F8F"/>
                </a:solidFill>
                <a:latin typeface="Noto Sans CJK JP"/>
              </a:rPr>
              <a:t>STATE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2660904"/>
            <a:ext cx="2542032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 / SHA / Draft-Ready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999232"/>
            <a:ext cx="25420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現在状態を定義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81728" y="2176272"/>
            <a:ext cx="294436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882896" y="2322576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C7664"/>
                </a:solidFill>
                <a:latin typeface="Noto Sans CJK JP"/>
              </a:rPr>
              <a:t>AUTHORITY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82896" y="2660904"/>
            <a:ext cx="2542032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merge / deployの決定権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82896" y="2999232"/>
            <a:ext cx="25420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誰が持つかを定義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542032" y="4617720"/>
            <a:ext cx="294436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743200" y="4764024"/>
            <a:ext cx="128016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EVIDENCE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5102352"/>
            <a:ext cx="2542032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検査対象SHAと結果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743200" y="5440680"/>
            <a:ext cx="25420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PASS / NOT_RUN / FAIL</a:t>
            </a:r>
          </a:p>
        </p:txBody>
      </p:sp>
      <p:cxnSp>
        <p:nvCxnSpPr>
          <p:cNvPr id="25" name="Connector 24"/>
          <p:cNvCxnSpPr/>
          <p:nvPr/>
        </p:nvCxnSpPr>
        <p:spPr>
          <a:xfrm flipH="1" flipV="1">
            <a:off x="2761488" y="3310128"/>
            <a:ext cx="182880" cy="146304"/>
          </a:xfrm>
          <a:prstGeom prst="line">
            <a:avLst/>
          </a:prstGeom>
          <a:ln w="15240">
            <a:solidFill>
              <a:srgbClr val="2F6F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 flipV="1">
            <a:off x="4572000" y="3310128"/>
            <a:ext cx="201168" cy="146304"/>
          </a:xfrm>
          <a:prstGeom prst="line">
            <a:avLst/>
          </a:prstGeom>
          <a:ln w="15240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3758184" y="4114800"/>
            <a:ext cx="0" cy="502920"/>
          </a:xfrm>
          <a:prstGeom prst="line">
            <a:avLst/>
          </a:prstGeom>
          <a:ln w="1524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7882127" y="2029968"/>
            <a:ext cx="0" cy="3483864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8193024" y="2249424"/>
            <a:ext cx="3127248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runner削減だけでは、契約が壊れる</a:t>
            </a:r>
          </a:p>
        </p:txBody>
      </p:sp>
      <p:sp>
        <p:nvSpPr>
          <p:cNvPr id="30" name="Oval 29"/>
          <p:cNvSpPr/>
          <p:nvPr/>
        </p:nvSpPr>
        <p:spPr>
          <a:xfrm>
            <a:off x="8193024" y="2999232"/>
            <a:ext cx="64008" cy="6400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357616" y="2926080"/>
            <a:ext cx="267004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required check名</a:t>
            </a:r>
          </a:p>
        </p:txBody>
      </p:sp>
      <p:sp>
        <p:nvSpPr>
          <p:cNvPr id="32" name="Oval 31"/>
          <p:cNvSpPr/>
          <p:nvPr/>
        </p:nvSpPr>
        <p:spPr>
          <a:xfrm>
            <a:off x="8193024" y="3410712"/>
            <a:ext cx="64008" cy="6400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57616" y="3337560"/>
            <a:ext cx="267004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Verifierの期待job</a:t>
            </a:r>
          </a:p>
        </p:txBody>
      </p:sp>
      <p:sp>
        <p:nvSpPr>
          <p:cNvPr id="34" name="Oval 33"/>
          <p:cNvSpPr/>
          <p:nvPr/>
        </p:nvSpPr>
        <p:spPr>
          <a:xfrm>
            <a:off x="8193024" y="3822192"/>
            <a:ext cx="64008" cy="6400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357616" y="3749040"/>
            <a:ext cx="267004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deploy gate / ruleset</a:t>
            </a:r>
          </a:p>
        </p:txBody>
      </p:sp>
      <p:sp>
        <p:nvSpPr>
          <p:cNvPr id="36" name="Oval 35"/>
          <p:cNvSpPr/>
          <p:nvPr/>
        </p:nvSpPr>
        <p:spPr>
          <a:xfrm>
            <a:off x="8193024" y="4233672"/>
            <a:ext cx="64008" cy="64008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357616" y="4160520"/>
            <a:ext cx="267004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旧workflow / cron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93024" y="4754880"/>
            <a:ext cx="14173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同時に更新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93024" y="5102352"/>
            <a:ext cx="29260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Verifier・contract・ruleset・deploy gate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完了条件はrunner減ではない。merge / deploy判断まで新しい契約で閉じる。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Source: Netsujo repository contracts / operational review findings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04 / TRUST BOUNDARY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GitHub Actionsは、テスト機ではなく権限を持つ実行主体。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AIがworkflowを書ける環境では、YAML変更そのものがauthority変更になる。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690872" y="2834640"/>
            <a:ext cx="2798064" cy="1078992"/>
          </a:xfrm>
          <a:prstGeom prst="roundRect">
            <a:avLst/>
          </a:prstGeom>
          <a:solidFill>
            <a:srgbClr val="FFF1E9"/>
          </a:solidFill>
          <a:ln w="15240">
            <a:solidFill>
              <a:srgbClr val="FFC7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3054096"/>
            <a:ext cx="2798064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FF5A1F"/>
                </a:solidFill>
                <a:latin typeface="Noto Sans CJK JP"/>
              </a:rPr>
              <a:t>GitHub Actions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3419856"/>
            <a:ext cx="2798064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workflow / job / runner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3232" y="2029968"/>
            <a:ext cx="267004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212848"/>
            <a:ext cx="226771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Repository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615184"/>
            <a:ext cx="2267712" cy="4206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contents / PR / Issue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474720" y="2615184"/>
            <a:ext cx="1115568" cy="749808"/>
          </a:xfrm>
          <a:prstGeom prst="line">
            <a:avLst/>
          </a:prstGeom>
          <a:ln w="14604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Triangle 17"/>
          <p:cNvSpPr/>
          <p:nvPr/>
        </p:nvSpPr>
        <p:spPr>
          <a:xfrm>
            <a:off x="4507992" y="3310128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13232" y="4242816"/>
            <a:ext cx="267004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4400" y="4425696"/>
            <a:ext cx="226771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Secrets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4828031"/>
            <a:ext cx="2267712" cy="4206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API key / package publish</a:t>
            </a:r>
          </a:p>
        </p:txBody>
      </p:sp>
      <p:cxnSp>
        <p:nvCxnSpPr>
          <p:cNvPr id="22" name="Connector 21"/>
          <p:cNvCxnSpPr/>
          <p:nvPr/>
        </p:nvCxnSpPr>
        <p:spPr>
          <a:xfrm flipV="1">
            <a:off x="3474720" y="3364992"/>
            <a:ext cx="1115568" cy="1463039"/>
          </a:xfrm>
          <a:prstGeom prst="line">
            <a:avLst/>
          </a:prstGeom>
          <a:ln w="14604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ight Triangle 22"/>
          <p:cNvSpPr/>
          <p:nvPr/>
        </p:nvSpPr>
        <p:spPr>
          <a:xfrm rot="16200000">
            <a:off x="4535424" y="3282696"/>
            <a:ext cx="109728" cy="91440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805672" y="2029968"/>
            <a:ext cx="267004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006840" y="2212848"/>
            <a:ext cx="226771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Cloud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06840" y="2615184"/>
            <a:ext cx="2267712" cy="4206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deploy / infra / OIDC</a:t>
            </a:r>
          </a:p>
        </p:txBody>
      </p:sp>
      <p:cxnSp>
        <p:nvCxnSpPr>
          <p:cNvPr id="27" name="Connector 26"/>
          <p:cNvCxnSpPr/>
          <p:nvPr/>
        </p:nvCxnSpPr>
        <p:spPr>
          <a:xfrm flipV="1">
            <a:off x="7589520" y="2615184"/>
            <a:ext cx="1106424" cy="749808"/>
          </a:xfrm>
          <a:prstGeom prst="line">
            <a:avLst/>
          </a:prstGeom>
          <a:ln w="14604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>
            <a:off x="8613648" y="2560320"/>
            <a:ext cx="91440" cy="109728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805672" y="4242816"/>
            <a:ext cx="2670048" cy="1170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06840" y="4425696"/>
            <a:ext cx="226771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Host / Network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006840" y="4828031"/>
            <a:ext cx="2267712" cy="4206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self-hosted / internal resource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589520" y="3364992"/>
            <a:ext cx="1106424" cy="1463039"/>
          </a:xfrm>
          <a:prstGeom prst="line">
            <a:avLst/>
          </a:prstGeom>
          <a:ln w="14604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ight Triangle 32"/>
          <p:cNvSpPr/>
          <p:nvPr/>
        </p:nvSpPr>
        <p:spPr>
          <a:xfrm rot="5400000">
            <a:off x="8641080" y="4745736"/>
            <a:ext cx="109728" cy="91440"/>
          </a:xfrm>
          <a:prstGeom prst="rtTriangle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0" y="2852928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write / read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77056" y="4078224"/>
            <a:ext cx="64008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read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73568" y="2852928"/>
            <a:ext cx="74980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deploy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863840" y="4078224"/>
            <a:ext cx="93268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network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617720" y="5029200"/>
            <a:ext cx="2980944" cy="310896"/>
          </a:xfrm>
          <a:prstGeom prst="roundRect">
            <a:avLst/>
          </a:prstGeom>
          <a:solidFill>
            <a:srgbClr val="FFFBEB"/>
          </a:solidFill>
          <a:ln w="10160">
            <a:solidFill>
              <a:srgbClr val="E9D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617720" y="5038344"/>
            <a:ext cx="2980944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B45309"/>
                </a:solidFill>
                <a:latin typeface="Noto Sans CJK JP"/>
              </a:rPr>
              <a:t>YAML変更 = authority変更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「CIが通るか」と「そのjobに何を許可するか」は、別の設計問題。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GitHub Secure use guidance / Netsujo workflow permissions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04 / PRIVILEGED WORKFLOW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pull_request_targetは、未信頼コードと同席させない。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base側の権限を使うworkflowは、候補コードを実行しない単機能へ限定する。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49808" y="2039112"/>
            <a:ext cx="5212080" cy="3227832"/>
          </a:xfrm>
          <a:prstGeom prst="roundRect">
            <a:avLst/>
          </a:prstGeom>
          <a:solidFill>
            <a:srgbClr val="FEF2F2"/>
          </a:solidFill>
          <a:ln w="12700">
            <a:solidFill>
              <a:srgbClr val="F2C9C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42415" y="2331720"/>
            <a:ext cx="21031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危険な組み合わせ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42415" y="2788920"/>
            <a:ext cx="2670048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42415" y="2852927"/>
            <a:ext cx="2670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pull_request_target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3858768" y="2980944"/>
            <a:ext cx="402336" cy="0"/>
          </a:xfrm>
          <a:prstGeom prst="line">
            <a:avLst/>
          </a:prstGeom>
          <a:ln w="1397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ight Triangle 15"/>
          <p:cNvSpPr/>
          <p:nvPr/>
        </p:nvSpPr>
        <p:spPr>
          <a:xfrm>
            <a:off x="4178808" y="2926079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042415" y="3291839"/>
            <a:ext cx="2670048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42415" y="3355847"/>
            <a:ext cx="2670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checkout PR head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858768" y="3483863"/>
            <a:ext cx="402336" cy="0"/>
          </a:xfrm>
          <a:prstGeom prst="line">
            <a:avLst/>
          </a:prstGeom>
          <a:ln w="1397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ight Triangle 19"/>
          <p:cNvSpPr/>
          <p:nvPr/>
        </p:nvSpPr>
        <p:spPr>
          <a:xfrm>
            <a:off x="4178808" y="3428999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042415" y="3794759"/>
            <a:ext cx="2670048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42415" y="3858768"/>
            <a:ext cx="2670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build / test candidate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858768" y="3986783"/>
            <a:ext cx="402336" cy="0"/>
          </a:xfrm>
          <a:prstGeom prst="line">
            <a:avLst/>
          </a:prstGeom>
          <a:ln w="1397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ight Triangle 23"/>
          <p:cNvSpPr/>
          <p:nvPr/>
        </p:nvSpPr>
        <p:spPr>
          <a:xfrm>
            <a:off x="4178808" y="393192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042415" y="4297679"/>
            <a:ext cx="2670048" cy="3840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8BF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42415" y="4361688"/>
            <a:ext cx="2670048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write token / secrets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3858768" y="4489703"/>
            <a:ext cx="402336" cy="0"/>
          </a:xfrm>
          <a:prstGeom prst="line">
            <a:avLst/>
          </a:prstGeom>
          <a:ln w="13970">
            <a:solidFill>
              <a:srgbClr val="B91C1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ight Triangle 27"/>
          <p:cNvSpPr/>
          <p:nvPr/>
        </p:nvSpPr>
        <p:spPr>
          <a:xfrm>
            <a:off x="4178808" y="4434840"/>
            <a:ext cx="91440" cy="109728"/>
          </a:xfrm>
          <a:prstGeom prst="rtTriangle">
            <a:avLst/>
          </a:prstGeom>
          <a:solidFill>
            <a:srgbClr val="B91C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042415" y="4837176"/>
            <a:ext cx="3474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trust boundary violation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6208" y="2039112"/>
            <a:ext cx="5212080" cy="3227832"/>
          </a:xfrm>
          <a:prstGeom prst="roundRect">
            <a:avLst/>
          </a:prstGeom>
          <a:solidFill>
            <a:srgbClr val="F0FDF4"/>
          </a:solidFill>
          <a:ln w="12700">
            <a:solidFill>
              <a:srgbClr val="CFE3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28816" y="2331720"/>
            <a:ext cx="21031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66534"/>
                </a:solidFill>
                <a:latin typeface="Noto Sans CJK JP"/>
              </a:rPr>
              <a:t>安全側パターン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28816" y="2788920"/>
            <a:ext cx="2331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未信頼コードの検査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28816" y="3127248"/>
            <a:ext cx="4315968" cy="34747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pull_request / read-only / secretsなし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6528816" y="3602736"/>
            <a:ext cx="4489704" cy="0"/>
          </a:xfrm>
          <a:prstGeom prst="line">
            <a:avLst/>
          </a:prstGeom>
          <a:ln w="10160">
            <a:solidFill>
              <a:srgbClr val="C9DD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6528816" y="3831336"/>
            <a:ext cx="23317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privileged workflow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28816" y="4169663"/>
            <a:ext cx="4315968" cy="5303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A1A1A"/>
                </a:solidFill>
                <a:latin typeface="Noto Sans CJK JP"/>
              </a:rPr>
              <a:t>base-controlled / candidate codeをcheckoutしない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28816" y="4736592"/>
            <a:ext cx="4315968" cy="3291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役割：受入失効・PR操作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レビュー対象はイベント名だけではない。「何をcheckoutし、どの権限と同席するか」まで見る。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GitHub securely using pull_request_target / Agent OS invalidation workflow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04 / PERMISSIONS &amp; INPUT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権限と未信頼入力を、YAML上で見える形にする。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least privilegeとscript injection対策も、runner削減と同じ境界設計。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2084831"/>
            <a:ext cx="201168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01  Permissions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" y="2496312"/>
            <a:ext cx="4956048" cy="2139696"/>
          </a:xfrm>
          <a:prstGeom prst="roundRect">
            <a:avLst/>
          </a:prstGeom>
          <a:solidFill>
            <a:srgbClr val="E8F2F6"/>
          </a:solidFill>
          <a:ln w="12700">
            <a:solidFill>
              <a:srgbClr val="C7DC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78992" y="2770632"/>
            <a:ext cx="19202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F6F8F"/>
                </a:solidFill>
                <a:latin typeface="Noto Sans CJK JP"/>
              </a:rPr>
              <a:t>workflow default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" y="3172968"/>
            <a:ext cx="2103120" cy="7680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DejaVu Sans Mono"/>
              </a:rPr>
              <a:t>permissions: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DejaVu Sans Mono"/>
              </a:rPr>
              <a:t>  contents: read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01568" y="3172968"/>
            <a:ext cx="1883664" cy="7680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必要なwrite権限だけ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局所追加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2084831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02  Untrusted input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2496312"/>
            <a:ext cx="5175504" cy="2139696"/>
          </a:xfrm>
          <a:prstGeom prst="roundRect">
            <a:avLst/>
          </a:prstGeom>
          <a:solidFill>
            <a:srgbClr val="FFF1E9"/>
          </a:solidFill>
          <a:ln w="12700">
            <a:solidFill>
              <a:srgbClr val="F3CC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55664" y="2770632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Avoid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70064" y="2743200"/>
            <a:ext cx="3584448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 title等をrunへ直書きしない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455664" y="3493008"/>
            <a:ext cx="4581144" cy="0"/>
          </a:xfrm>
          <a:prstGeom prst="line">
            <a:avLst/>
          </a:prstGeom>
          <a:ln w="10160">
            <a:solidFill>
              <a:srgbClr val="E6C8B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455664" y="3730752"/>
            <a:ext cx="8229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66534"/>
                </a:solidFill>
                <a:latin typeface="Noto Sans CJK JP"/>
              </a:rPr>
              <a:t>Safer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70064" y="3657600"/>
            <a:ext cx="3584448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env経由で渡す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shellではデータとして扱う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" y="5010912"/>
            <a:ext cx="17556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レビュー時の3点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87168" y="4974336"/>
            <a:ext cx="254203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① write権限はjob単位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30368" y="4974336"/>
            <a:ext cx="239572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② secretは最小範囲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08975" y="4974336"/>
            <a:ext cx="3584448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③ contextをrunへ直書きしない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GitHub GITHUB_TOKEN guidance / Script injections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04 / DEPLOY BOUNDARY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実行コードを固定し、deploy権限は短期化する。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Action refとcloud credentialは、どちらも「実行時に何を信頼するか」の問題。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084831"/>
            <a:ext cx="2194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01  Action pinning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2496312"/>
            <a:ext cx="6583680" cy="80467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2724912"/>
            <a:ext cx="210312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DejaVu Sans Mono"/>
              </a:rPr>
              <a:t>vendor/action@v1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328416" y="2898648"/>
            <a:ext cx="530352" cy="0"/>
          </a:xfrm>
          <a:prstGeom prst="line">
            <a:avLst/>
          </a:prstGeom>
          <a:ln w="15240">
            <a:solidFill>
              <a:srgbClr val="FF5A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ight Triangle 14"/>
          <p:cNvSpPr/>
          <p:nvPr/>
        </p:nvSpPr>
        <p:spPr>
          <a:xfrm>
            <a:off x="3776472" y="2843784"/>
            <a:ext cx="91440" cy="109728"/>
          </a:xfrm>
          <a:prstGeom prst="rtTriangl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041648" y="2724912"/>
            <a:ext cx="3090672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DejaVu Sans Mono"/>
              </a:rPr>
              <a:t>owner/action@&lt;FULL_SHA&gt;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493008"/>
            <a:ext cx="2331720" cy="283464"/>
          </a:xfrm>
          <a:prstGeom prst="roundRect">
            <a:avLst/>
          </a:prstGeom>
          <a:solidFill>
            <a:srgbClr val="FFFBEB"/>
          </a:solidFill>
          <a:ln w="10160">
            <a:solidFill>
              <a:srgbClr val="E9D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4400" y="3502151"/>
            <a:ext cx="23317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B45309"/>
                </a:solidFill>
                <a:latin typeface="Noto Sans CJK JP"/>
              </a:rPr>
              <a:t>現状：repo横断では未統一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4041648"/>
            <a:ext cx="32461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02  Cloud deploy credential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22960" y="4480560"/>
            <a:ext cx="1627632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2960" y="4645152"/>
            <a:ext cx="1627632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GitHub OIDC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2523744" y="4855464"/>
            <a:ext cx="246888" cy="0"/>
          </a:xfrm>
          <a:prstGeom prst="line">
            <a:avLst/>
          </a:prstGeom>
          <a:ln w="15875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ight Triangle 22"/>
          <p:cNvSpPr/>
          <p:nvPr/>
        </p:nvSpPr>
        <p:spPr>
          <a:xfrm>
            <a:off x="2688336" y="4800600"/>
            <a:ext cx="91440" cy="109728"/>
          </a:xfrm>
          <a:prstGeom prst="rtTriangl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2880360" y="4480560"/>
            <a:ext cx="1572768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880360" y="4645152"/>
            <a:ext cx="1572768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短期token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526280" y="4855464"/>
            <a:ext cx="265176" cy="0"/>
          </a:xfrm>
          <a:prstGeom prst="line">
            <a:avLst/>
          </a:prstGeom>
          <a:ln w="15875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ight Triangle 26"/>
          <p:cNvSpPr/>
          <p:nvPr/>
        </p:nvSpPr>
        <p:spPr>
          <a:xfrm>
            <a:off x="4709160" y="4800600"/>
            <a:ext cx="91440" cy="109728"/>
          </a:xfrm>
          <a:prstGeom prst="rtTriangl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901184" y="4480560"/>
            <a:ext cx="1874519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901184" y="4645152"/>
            <a:ext cx="1874519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Protected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Environment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6848856" y="4855464"/>
            <a:ext cx="374903" cy="0"/>
          </a:xfrm>
          <a:prstGeom prst="line">
            <a:avLst/>
          </a:prstGeom>
          <a:ln w="15875">
            <a:solidFill>
              <a:srgbClr val="2C766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ight Triangle 30"/>
          <p:cNvSpPr/>
          <p:nvPr/>
        </p:nvSpPr>
        <p:spPr>
          <a:xfrm>
            <a:off x="7141464" y="4800600"/>
            <a:ext cx="91440" cy="109728"/>
          </a:xfrm>
          <a:prstGeom prst="rtTriangle">
            <a:avLst/>
          </a:prstGeom>
          <a:solidFill>
            <a:srgbClr val="2C76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333488" y="4480560"/>
            <a:ext cx="155448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D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333488" y="4645152"/>
            <a:ext cx="1554480" cy="42062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Production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9262872" y="2121408"/>
            <a:ext cx="0" cy="3291840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9564624" y="2267712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現在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64624" y="2651760"/>
            <a:ext cx="2011680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SITEでWIF / OIDCを使用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564624" y="3547872"/>
            <a:ext cx="74980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B91C1C"/>
                </a:solidFill>
                <a:latin typeface="Noto Sans CJK JP"/>
              </a:rPr>
              <a:t>NEXT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564624" y="3931920"/>
            <a:ext cx="2011680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Action refを完全SHA固定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564624" y="4736592"/>
            <a:ext cx="201168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5569"/>
                </a:solidFill>
                <a:latin typeface="Noto Sans CJK JP"/>
              </a:rPr>
              <a:t>repo横断checkerで強制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netsujo-site WIF workflows / GitHub Secure use + OIDC / Environments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05 / CURRENT STATE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実装済みと未統一を、repo単位で分けて見る。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2026-09-22にmainを再確認。確認できた事実だけを並べる。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4672" y="2057400"/>
            <a:ext cx="7781544" cy="457200"/>
          </a:xfrm>
          <a:prstGeom prst="roundRect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14400" y="2157984"/>
            <a:ext cx="2569463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確認項目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2157984"/>
            <a:ext cx="144475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SITE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67528" y="2157984"/>
            <a:ext cx="144475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SIGNAL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31736" y="2157984"/>
            <a:ext cx="144475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Noto Sans CJK JP"/>
              </a:rPr>
              <a:t>Agent OS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04672" y="2514600"/>
            <a:ext cx="7781544" cy="521207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14400" y="2642616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Ready-only gate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2642616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67528" y="2642616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31736" y="2642616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804672" y="3035808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04672" y="3035808"/>
            <a:ext cx="7781544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3163824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PR旧run cancel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03320" y="3163824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67528" y="3163824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31736" y="3163824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804672" y="3557015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804672" y="3557015"/>
            <a:ext cx="7781544" cy="521207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14400" y="3685031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control-only push skip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03320" y="3685031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64748B"/>
                </a:solidFill>
                <a:latin typeface="Noto Sans CJK JP"/>
              </a:rPr>
              <a:t>—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67528" y="3685031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031736" y="3685031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64748B"/>
                </a:solidFill>
                <a:latin typeface="Noto Sans CJK JP"/>
              </a:rPr>
              <a:t>—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804672" y="4078224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804672" y="4078224"/>
            <a:ext cx="7781544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14400" y="4206240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旧受入の自動失効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703320" y="4206240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B45309"/>
                </a:solidFill>
                <a:latin typeface="Noto Sans CJK JP"/>
              </a:rPr>
              <a:t>未確認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367528" y="4206240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B45309"/>
                </a:solidFill>
                <a:latin typeface="Noto Sans CJK JP"/>
              </a:rPr>
              <a:t>未確認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31736" y="4206240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804672" y="4599432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804672" y="4599431"/>
            <a:ext cx="7781544" cy="521207"/>
          </a:xfrm>
          <a:prstGeom prst="rect">
            <a:avLst/>
          </a:prstGeom>
          <a:solidFill>
            <a:srgbClr val="FAFB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14400" y="4727447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contents: read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03320" y="4727447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367528" y="4727447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031736" y="4727447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166534"/>
                </a:solidFill>
                <a:latin typeface="Noto Sans CJK JP"/>
              </a:rPr>
              <a:t>確認済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" y="5120640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804672" y="5120640"/>
            <a:ext cx="7781544" cy="52120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914400" y="5248655"/>
            <a:ext cx="2569463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Action ref完全SHA固定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03320" y="5248655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B91C1C"/>
                </a:solidFill>
                <a:latin typeface="Noto Sans CJK JP"/>
              </a:rPr>
              <a:t>未統一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367528" y="5248655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B91C1C"/>
                </a:solidFill>
                <a:latin typeface="Noto Sans CJK JP"/>
              </a:rPr>
              <a:t>未統一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031736" y="5248655"/>
            <a:ext cx="1444752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B91C1C"/>
                </a:solidFill>
                <a:latin typeface="Noto Sans CJK JP"/>
              </a:rPr>
              <a:t>未統一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804672" y="5641848"/>
            <a:ext cx="7781544" cy="0"/>
          </a:xfrm>
          <a:prstGeom prst="line">
            <a:avLst/>
          </a:prstGeom>
          <a:ln w="762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8887968" y="210312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凡例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887968" y="2523744"/>
            <a:ext cx="2651760" cy="11887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確認済：mainで実物確認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未確認：未発見 ≠ 不在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未統一：major tag残存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887968" y="4041648"/>
            <a:ext cx="157276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次の優先修正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887968" y="4425696"/>
            <a:ext cx="2651760" cy="7863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Action ref固定を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repo横断policy / checkerへ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SITE / SIGNAL / Agent OS sampled workflows, main, 2026-09-22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05 / ROLLOUT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導入順序は、発火 → 証拠 → 権限 → 観測。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required checkやdeploy authorityとの契約を壊さない順序で閉じる。</a:t>
            </a:r>
          </a:p>
        </p:txBody>
      </p:sp>
      <p:sp>
        <p:nvSpPr>
          <p:cNvPr id="11" name="Oval 10"/>
          <p:cNvSpPr/>
          <p:nvPr/>
        </p:nvSpPr>
        <p:spPr>
          <a:xfrm>
            <a:off x="841248" y="2212848"/>
            <a:ext cx="310896" cy="310896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8" y="2217420"/>
            <a:ext cx="310896" cy="3017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FFFFFF"/>
                </a:solidFill>
                <a:latin typeface="Noto Sans CJK JP"/>
              </a:rPr>
              <a:t>01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98448" y="2194560"/>
            <a:ext cx="8412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発火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67712" y="2194560"/>
            <a:ext cx="356616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Draft guard / concurrency / event chain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996696" y="2532888"/>
            <a:ext cx="0" cy="374903"/>
          </a:xfrm>
          <a:prstGeom prst="line">
            <a:avLst/>
          </a:prstGeom>
          <a:ln w="1270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841248" y="2926080"/>
            <a:ext cx="310896" cy="310896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" y="2930652"/>
            <a:ext cx="310896" cy="3017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FFFFFF"/>
                </a:solidFill>
                <a:latin typeface="Noto Sans CJK JP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98448" y="2907791"/>
            <a:ext cx="8412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証拠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267712" y="2907791"/>
            <a:ext cx="356616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exact SHA / PASS-NOT_RUN / stale失効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996696" y="3246120"/>
            <a:ext cx="0" cy="374904"/>
          </a:xfrm>
          <a:prstGeom prst="line">
            <a:avLst/>
          </a:prstGeom>
          <a:ln w="1270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841248" y="3639312"/>
            <a:ext cx="310896" cy="310896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1248" y="3643884"/>
            <a:ext cx="310896" cy="3017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FFFFFF"/>
                </a:solidFill>
                <a:latin typeface="Noto Sans CJK JP"/>
              </a:rPr>
              <a:t>03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98448" y="3621024"/>
            <a:ext cx="8412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権限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267712" y="3621024"/>
            <a:ext cx="356616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permissions / privileged分離 / OIDC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96696" y="3959352"/>
            <a:ext cx="0" cy="374904"/>
          </a:xfrm>
          <a:prstGeom prst="line">
            <a:avLst/>
          </a:prstGeom>
          <a:ln w="12700">
            <a:solidFill>
              <a:srgbClr val="6474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41248" y="4352544"/>
            <a:ext cx="310896" cy="310896"/>
          </a:xfrm>
          <a:prstGeom prst="ellipse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8" y="4357116"/>
            <a:ext cx="310896" cy="301752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30" b="1" i="0">
                <a:solidFill>
                  <a:srgbClr val="FFFFFF"/>
                </a:solidFill>
                <a:latin typeface="Noto Sans CJK JP"/>
              </a:rPr>
              <a:t>04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298448" y="4334256"/>
            <a:ext cx="841248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観測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267712" y="4334256"/>
            <a:ext cx="3566160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起動回数 / 時間 / duplicate / failure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12" y="5074920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目的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44368" y="5020056"/>
            <a:ext cx="2926080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無駄な発火を止め、GREENの対象と権限境界を固定し、再発を観測する。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6199632" y="2029968"/>
            <a:ext cx="0" cy="3438144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6547104" y="2157984"/>
            <a:ext cx="3063240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レビュー時に必ず見る5点</a:t>
            </a:r>
          </a:p>
        </p:txBody>
      </p:sp>
      <p:sp>
        <p:nvSpPr>
          <p:cNvPr id="34" name="Oval 33"/>
          <p:cNvSpPr/>
          <p:nvPr/>
        </p:nvSpPr>
        <p:spPr>
          <a:xfrm>
            <a:off x="6547104" y="2670048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547104" y="2674620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49440" y="2651760"/>
            <a:ext cx="3822191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required check名</a:t>
            </a:r>
          </a:p>
        </p:txBody>
      </p:sp>
      <p:sp>
        <p:nvSpPr>
          <p:cNvPr id="37" name="Oval 36"/>
          <p:cNvSpPr/>
          <p:nvPr/>
        </p:nvSpPr>
        <p:spPr>
          <a:xfrm>
            <a:off x="6547104" y="3163824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547104" y="3168396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49440" y="3145536"/>
            <a:ext cx="3822191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exact target SHA</a:t>
            </a:r>
          </a:p>
        </p:txBody>
      </p:sp>
      <p:sp>
        <p:nvSpPr>
          <p:cNvPr id="40" name="Oval 39"/>
          <p:cNvSpPr/>
          <p:nvPr/>
        </p:nvSpPr>
        <p:spPr>
          <a:xfrm>
            <a:off x="6547104" y="3657600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47104" y="3662172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3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49440" y="3639312"/>
            <a:ext cx="3822191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workflow permissions</a:t>
            </a:r>
          </a:p>
        </p:txBody>
      </p:sp>
      <p:sp>
        <p:nvSpPr>
          <p:cNvPr id="43" name="Oval 42"/>
          <p:cNvSpPr/>
          <p:nvPr/>
        </p:nvSpPr>
        <p:spPr>
          <a:xfrm>
            <a:off x="6547104" y="4151376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547104" y="4155948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4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949440" y="4133088"/>
            <a:ext cx="3822191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deploy authority</a:t>
            </a:r>
          </a:p>
        </p:txBody>
      </p:sp>
      <p:sp>
        <p:nvSpPr>
          <p:cNvPr id="46" name="Oval 45"/>
          <p:cNvSpPr/>
          <p:nvPr/>
        </p:nvSpPr>
        <p:spPr>
          <a:xfrm>
            <a:off x="6547104" y="4645152"/>
            <a:ext cx="274320" cy="274320"/>
          </a:xfrm>
          <a:prstGeom prst="ellipse">
            <a:avLst/>
          </a:prstGeom>
          <a:solidFill>
            <a:srgbClr val="0F17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547104" y="4649724"/>
            <a:ext cx="274320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FFFFFF"/>
                </a:solidFill>
                <a:latin typeface="Noto Sans CJK JP"/>
              </a:rPr>
              <a:t>5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949440" y="4626864"/>
            <a:ext cx="3822191" cy="3108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旧workflow / cronの残骸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9857232" y="4663440"/>
            <a:ext cx="749808" cy="283464"/>
          </a:xfrm>
          <a:prstGeom prst="round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857232" y="4672583"/>
            <a:ext cx="749808" cy="26517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FFFF"/>
                </a:solidFill>
                <a:latin typeface="Noto Sans CJK JP"/>
              </a:rPr>
              <a:t>NEXT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547104" y="5020056"/>
            <a:ext cx="475488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Action pinningをrepo横断contractへ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566928" y="5824728"/>
            <a:ext cx="11058143" cy="438912"/>
          </a:xfrm>
          <a:prstGeom prst="roundRect">
            <a:avLst/>
          </a:prstGeom>
          <a:solidFill>
            <a:srgbClr val="FBF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566928" y="5824728"/>
            <a:ext cx="36576" cy="438912"/>
          </a:xfrm>
          <a:prstGeom prst="rect">
            <a:avLst/>
          </a:prstGeom>
          <a:solidFill>
            <a:srgbClr val="FF5A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31520" y="5888736"/>
            <a:ext cx="10738103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最適化は一度の削減で終わらない。発火予算と証拠契約を継続監査する。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Netsujo operating practice + GitHub security guidance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237744"/>
            <a:ext cx="13716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0F172A"/>
                </a:solidFill>
                <a:latin typeface="Noto Sans CJK JP"/>
              </a:rPr>
              <a:t>Netsujo株式会社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6096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01  課題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67344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02  発火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08592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03  証拠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9840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0" i="0">
                <a:solidFill>
                  <a:srgbClr val="64748B"/>
                </a:solidFill>
                <a:latin typeface="Noto Sans CJK JP"/>
              </a:rPr>
              <a:t>04  権限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91088" y="237744"/>
            <a:ext cx="713232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860" b="1" i="0">
                <a:solidFill>
                  <a:srgbClr val="FF5A1F"/>
                </a:solidFill>
                <a:latin typeface="Noto Sans CJK JP"/>
              </a:rPr>
              <a:t>05  実装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58368"/>
            <a:ext cx="292608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80" b="1" i="0">
                <a:solidFill>
                  <a:srgbClr val="FF5A1F"/>
                </a:solidFill>
                <a:latin typeface="Noto Sans CJK JP"/>
              </a:rPr>
              <a:t>05 / CONCLUSION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896112"/>
            <a:ext cx="10972800" cy="4937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 i="0">
                <a:solidFill>
                  <a:srgbClr val="0F172A"/>
                </a:solidFill>
                <a:latin typeface="Noto Sans CJK JP"/>
              </a:rPr>
              <a:t>GitHub Actions最適化の本質は、runner削減ではない。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389888"/>
            <a:ext cx="10972800" cy="4754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i="0">
                <a:solidFill>
                  <a:srgbClr val="475569"/>
                </a:solidFill>
                <a:latin typeface="Noto Sans CJK JP"/>
              </a:rPr>
              <a:t>どの証拠を、どの境界で、どのSHAに対して受け入れるかを設計する。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139696"/>
            <a:ext cx="495604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0F172A"/>
                </a:solidFill>
                <a:latin typeface="Noto Sans CJK JP"/>
              </a:rPr>
              <a:t>必要な検査だけを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615184"/>
            <a:ext cx="6967728" cy="4389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 i="0">
                <a:solidFill>
                  <a:srgbClr val="FF5A1F"/>
                </a:solidFill>
                <a:latin typeface="Noto Sans CJK JP"/>
              </a:rPr>
              <a:t>必要なSHAに、必要な権限で。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822960" y="3236976"/>
            <a:ext cx="7086600" cy="0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22960" y="3547872"/>
            <a:ext cx="7132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発火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9344" y="3538728"/>
            <a:ext cx="61447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Draft / Ready・path-aware・event-driven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4023360"/>
            <a:ext cx="7132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証拠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9344" y="4014216"/>
            <a:ext cx="61447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exact-head・PASS / NOT_RUN・stale失効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498848"/>
            <a:ext cx="7132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権限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9344" y="4489704"/>
            <a:ext cx="61447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least privilege・privileged分離・OIDC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974336"/>
            <a:ext cx="7132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観測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9344" y="4965192"/>
            <a:ext cx="6144768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起動回数・時間・duplicate・failure理由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366760" y="2103120"/>
            <a:ext cx="0" cy="3401568"/>
          </a:xfrm>
          <a:prstGeom prst="line">
            <a:avLst/>
          </a:prstGeom>
          <a:ln w="1143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8723376" y="2286000"/>
            <a:ext cx="7315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NEXT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23376" y="2724912"/>
            <a:ext cx="2761488" cy="7498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172A"/>
                </a:solidFill>
                <a:latin typeface="Noto Sans CJK JP"/>
              </a:rPr>
              <a:t>Action refを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0F172A"/>
                </a:solidFill>
                <a:latin typeface="Noto Sans CJK JP"/>
              </a:rPr>
              <a:t>完全SHA固定する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23376" y="3675887"/>
            <a:ext cx="2761488" cy="713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repo横断checkerで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1A1A1A"/>
                </a:solidFill>
                <a:latin typeface="Noto Sans CJK JP"/>
              </a:rPr>
              <a:t>再発を強制的に止める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723376" y="466344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FF5A1F"/>
                </a:solidFill>
                <a:latin typeface="Noto Sans CJK JP"/>
              </a:rPr>
              <a:t>完成条件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723376" y="5029200"/>
            <a:ext cx="2761488" cy="38404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0F172A"/>
                </a:solidFill>
                <a:latin typeface="Noto Sans CJK JP"/>
              </a:rPr>
              <a:t>State・Authority・Evidenceを維持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66928" y="6473952"/>
            <a:ext cx="11058143" cy="0"/>
          </a:xfrm>
          <a:prstGeom prst="line">
            <a:avLst/>
          </a:prstGeom>
          <a:ln w="10160">
            <a:solidFill>
              <a:srgbClr val="D8DD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66928" y="6528816"/>
            <a:ext cx="8778240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Sources: Netsujo implementation evidence + GitHub guidance, 2026-09-22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838944" y="6528816"/>
            <a:ext cx="166420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1" i="0">
                <a:solidFill>
                  <a:srgbClr val="FF5A1F"/>
                </a:solidFill>
                <a:latin typeface="Noto Sans CJK JP"/>
              </a:rPr>
              <a:t>netsujo.jp/development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594592" y="6528816"/>
            <a:ext cx="201168" cy="21031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 i="0">
                <a:solidFill>
                  <a:srgbClr val="64748B"/>
                </a:solidFill>
                <a:latin typeface="Noto Sans CJK JP"/>
              </a:rPr>
              <a:t>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GitHub Actions 運用設計 — AIエージェント時代のCIコストと品質制御</dc:title>
  <dc:subject>Netsujo Design Kit v2.4 / slides / balanced</dc:subject>
  <dc:creator>Netsujo株式会社</dc:creator>
  <cp:keywords/>
  <dc:description>designKitVersion=2.4.0; surface=slides; expressionMode=balanced; rebuilt from scratch 2026-09-22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