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Design Kit 2.3 copy contract applied: semantic line breaks, acronym expansion, no orphan punctuation.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
- https://docs.github.com/en/repositories/creating-and-managing-repositories/about-repositories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https://git-scm.com/book/en/v2/Git-Internals-Plumbing-and-Porcelain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https://git-scm.com/docs/gitglossary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https://git-scm.com/docs/gitglossary
- https://git-scm.com/book/en/v2/Git-Internals-Git-References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https://git-scm.com/book/en/v2/Git-Branching-Remote-Branches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https://git-scm.com/docs/git-fetch
- https://git-scm.com/docs/git-pull
- https://git-scm.com/docs/git-push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https://docs.github.com/en/pull-requests/get-started/about-pull-requests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https://docs.github.com/en/pull-requests/get-started/about-pull-requests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https://docs.github.com/en/issues
- https://docs.github.com/en/pull-requests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https://git-scm.com/docs/git-diff
- https://docs.github.com/en/pull-requests/reference/pull-requests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https://docs.github.com/en/pull-requests/how-tos/review-pull-requests
- https://docs.github.com/en/pull-requests/reference/pull-request-reviews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https://docs.github.com/en/pull-requests/how-tos/merge-and-close-pull-requests/troubleshooting-required-status-checks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https://docs.github.com/en/repositories/configuring-branches-and-merges-in-your-repository/configuring-pull-request-merges/about-merge-methods-on-github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https://git-scm.com/docs/git-rebase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https://git-scm.com/docs/git-merge
- https://git-scm.com/docs/git-rebase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https://docs.github.com/en/repositories/configuring-branches-and-merges-in-your-repository/managing-protected-branches
- https://docs.github.com/en/repositories/configuring-branches-and-merges-in-your-repository/managing-rulesets/about-rulesets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https://docs.github.com/en/pull-requests/reference/status-checks
- https://docs.github.com/en/pull-requests/how-tos/merge-and-close-pull-requests/troubleshooting-required-status-checks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https://docs.github.com/en/actions/get-started/understand-github-actions
- https://docs.github.com/en/actions/concepts/workflows-and-actions/workflows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https://docs.github.com/en/actions/reference/workflows-and-actions/workflow-syntax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https://docs.github.com/en/actions/get-started/understand-github-actions
- https://docs.github.com/en/actions/concepts/runners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https://docs.github.com/en/actions/concepts/workflows-and-actions/workflow-artifacts
- https://docs.github.com/en/actions/concepts/workflows-and-actions/deployment-environments
- https://docs.github.com/en/actions/security-guides/using-secrets-in-github-actions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https://docs.github.com/en/actions/get-started/continuous-integration
- https://docs.github.com/en/actions/deployment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https://docs.github.com/en/actions/monitoring-and-troubleshooting-workflows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https://docs.github.com/en/pull-requests/get-started/about-pull-requests
- https://docs.github.com/en/actions/concepts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https://docs.anthropic.com/
- https://openai.github.io/openai-agents-python/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https://openai.github.io/openai-agents-python/
- https://openai.github.io/openai-agents-python/tools/
- https://openai.github.io/openai-agents-python/tracing/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https://openai.github.io/openai-agents-python/running_agents/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https://openai.github.io/openai-agents-python/guardrails/
- https://openai.github.io/openai-agents-python/tracing/
- https://openai.github.io/openai-agents-python/tools/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Netsujo internal operating definition. Harness boundary is a conceptual layer for this architecture, not a universal industry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Netsujo internal architecture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Netsujo internal end-to-end operating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Netsujo internal controller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Netsujo internal QC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Netsujo株式会社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6419088"/>
            <a:ext cx="11183112" cy="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473952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64748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AI開発運用の拡張用語集 — 詳細学習版</a:t>
            </a:r>
            <a:endParaRPr lang="en-US" sz="7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566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Netsujo株式会社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9802368" y="530352"/>
            <a:ext cx="1554480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9875520" y="54406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b="1">
                <a:solidFill>
                  <a:srgbClr val="C2410C"/>
                </a:solidFill>
                <a:latin typeface="Noto Sans CJK JP"/>
              </a:rPr>
              <a:t>詳細学習版</a:t>
            </a:r>
            <a:endParaRPr lang="en-US" sz="930" dirty="0"/>
          </a:p>
          <a:p>
            <a:pPr algn="ctr"/>
            <a:r>
              <a:rPr b="1">
                <a:solidFill>
                  <a:srgbClr val="C2410C"/>
                </a:solidFill>
                <a:latin typeface="Noto Sans CJK JP"/>
              </a:rPr>
              <a:t>v3.8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566928" y="1170432"/>
            <a:ext cx="6217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AI開発運用の</a:t>
            </a:r>
            <a:endParaRPr lang="en-US" sz="3100" dirty="0"/>
          </a:p>
          <a:p>
            <a:pPr algn="l"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拡張用語集</a:t>
            </a:r>
            <a:endParaRPr lang="en-US" sz="3100" dirty="0"/>
          </a:p>
        </p:txBody>
      </p:sp>
      <p:sp>
        <p:nvSpPr>
          <p:cNvPr id="6" name="Text 4"/>
          <p:cNvSpPr txBox="1"/>
          <p:nvPr/>
        </p:nvSpPr>
        <p:spPr>
          <a:xfrm>
            <a:off x="585216" y="2542032"/>
            <a:ext cx="6309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sz="1500">
                <a:solidFill>
                  <a:srgbClr val="475569"/>
                </a:solidFill>
                <a:latin typeface="Noto Sans CJK JP"/>
              </a:rPr>
              <a:t>GitHubからAgent Harnessまで</a:t>
            </a:r>
            <a:endParaRPr lang="en-US" sz="1500" dirty="0"/>
          </a:p>
          <a:p>
            <a:pPr algn="l"/>
            <a:r>
              <a:rPr sz="1500">
                <a:solidFill>
                  <a:srgbClr val="475569"/>
                </a:solidFill>
                <a:latin typeface="Noto Sans CJK JP"/>
              </a:rPr>
              <a:t>現場で使う用語と仕組みを理解する</a:t>
            </a:r>
          </a:p>
        </p:txBody>
      </p:sp>
      <p:sp>
        <p:nvSpPr>
          <p:cNvPr id="7" name="Shape 5"/>
          <p:cNvSpPr/>
          <p:nvPr/>
        </p:nvSpPr>
        <p:spPr>
          <a:xfrm>
            <a:off x="7059168" y="1207008"/>
            <a:ext cx="4343400" cy="3602736"/>
          </a:xfrm>
          <a:prstGeom prst="roundRect">
            <a:avLst>
              <a:gd name="adj" fmla="val 2030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296912" y="1417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この資料で扱う範囲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33488" y="182880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498080" y="185623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 / GitHub</a:t>
            </a:r>
            <a:endParaRPr lang="en-US" sz="1070" dirty="0"/>
          </a:p>
        </p:txBody>
      </p:sp>
      <p:sp>
        <p:nvSpPr>
          <p:cNvPr id="11" name="Shape 9"/>
          <p:cNvSpPr/>
          <p:nvPr/>
        </p:nvSpPr>
        <p:spPr>
          <a:xfrm>
            <a:off x="7333488" y="233172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498080" y="235915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 / Review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7333488" y="283464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498080" y="286207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 Actions / CI</a:t>
            </a:r>
            <a:endParaRPr lang="en-US" sz="1070" dirty="0"/>
          </a:p>
        </p:txBody>
      </p:sp>
      <p:sp>
        <p:nvSpPr>
          <p:cNvPr id="15" name="Shape 13"/>
          <p:cNvSpPr/>
          <p:nvPr/>
        </p:nvSpPr>
        <p:spPr>
          <a:xfrm>
            <a:off x="7333488" y="333756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498080" y="336499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Model / Agent / Harness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7333488" y="384048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FFE1CC"/>
          </a:solidFill>
          <a:ln w="12700">
            <a:solidFill>
              <a:srgbClr val="FFE1CC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498080" y="386791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Agent OS / Controller</a:t>
            </a:r>
            <a:endParaRPr lang="en-US" sz="1070" dirty="0"/>
          </a:p>
        </p:txBody>
      </p:sp>
      <p:sp>
        <p:nvSpPr>
          <p:cNvPr id="19" name="Shape 17"/>
          <p:cNvSpPr/>
          <p:nvPr/>
        </p:nvSpPr>
        <p:spPr>
          <a:xfrm>
            <a:off x="7333488" y="4343400"/>
            <a:ext cx="3749040" cy="356616"/>
          </a:xfrm>
          <a:prstGeom prst="roundRect">
            <a:avLst>
              <a:gd name="adj" fmla="val 20513"/>
            </a:avLst>
          </a:prstGeom>
          <a:solidFill>
            <a:srgbClr val="FFF0B8"/>
          </a:solidFill>
          <a:ln w="12700">
            <a:solidFill>
              <a:srgbClr val="FFF0B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498080" y="4370832"/>
            <a:ext cx="3401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Orchestrator / Source of Truth</a:t>
            </a:r>
            <a:endParaRPr lang="en-US" sz="1070" dirty="0"/>
          </a:p>
        </p:txBody>
      </p:sp>
      <p:sp>
        <p:nvSpPr>
          <p:cNvPr id="21" name="Text 19"/>
          <p:cNvSpPr txBox="1"/>
          <p:nvPr/>
        </p:nvSpPr>
        <p:spPr>
          <a:xfrm>
            <a:off x="7296912" y="4974336"/>
            <a:ext cx="397763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b="1" sz="1010">
                <a:solidFill>
                  <a:srgbClr val="475569"/>
                </a:solidFill>
                <a:latin typeface="Noto Sans CJK JP"/>
              </a:rPr>
              <a:t>用語の意味から、仕組みのつながり、</a:t>
            </a:r>
            <a:endParaRPr lang="en-US" sz="1070" dirty="0"/>
          </a:p>
          <a:p>
            <a:pPr algn="l"/>
            <a:r>
              <a:rPr b="1" sz="1010">
                <a:solidFill>
                  <a:srgbClr val="475569"/>
                </a:solidFill>
                <a:latin typeface="Noto Sans CJK JP"/>
              </a:rPr>
              <a:t>実務での確認方法へ進みます</a:t>
            </a:r>
          </a:p>
        </p:txBody>
      </p:sp>
      <p:sp>
        <p:nvSpPr>
          <p:cNvPr id="22" name="Text 20"/>
          <p:cNvSpPr txBox="1"/>
          <p:nvPr/>
        </p:nvSpPr>
        <p:spPr>
          <a:xfrm>
            <a:off x="585216" y="5010912"/>
            <a:ext cx="6217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 / GitHub / Pull Request / Actions / Harness / Agent OS / Controller / Orchestrator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GitHubの画面やログを見て、何が起きているかを自分の言葉で説明できることを目標にします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 / Git・GitHub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GitとGitHubの役割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Gitは履歴を管理する仕組みです。GitHubは、その履歴を共有し、レビューや自動化に使うサービスです。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749808" y="181051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236208" y="181051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49808" y="2157984"/>
            <a:ext cx="4983480" cy="3310128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236208" y="2157984"/>
            <a:ext cx="4983480" cy="3310128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987552" y="2450592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987552" y="2450592"/>
            <a:ext cx="54864" cy="630936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152144" y="2546604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Repository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52144" y="2811780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履歴とデータを保持する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987552" y="3191256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987552" y="3191256"/>
            <a:ext cx="54864" cy="630936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152144" y="3287268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152144" y="3552444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ある時点の状態を記録する</a:t>
            </a:r>
            <a:endParaRPr lang="en-US" sz="1120" dirty="0"/>
          </a:p>
        </p:txBody>
      </p:sp>
      <p:sp>
        <p:nvSpPr>
          <p:cNvPr id="17" name="Shape 15"/>
          <p:cNvSpPr/>
          <p:nvPr/>
        </p:nvSpPr>
        <p:spPr>
          <a:xfrm>
            <a:off x="987552" y="3931920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87552" y="3931920"/>
            <a:ext cx="54864" cy="630936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152144" y="4027932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 / HEAD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52144" y="4293108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履歴の参照と現在位置を示す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987552" y="4672584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987552" y="4672584"/>
            <a:ext cx="54864" cy="630936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1152144" y="4768596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 / Rebase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152144" y="5033772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履歴を統合・再構成する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6473952" y="2450592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473952" y="2450592"/>
            <a:ext cx="54864" cy="630936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638544" y="2546604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638544" y="2811780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変更の取り込みを提案し、レビューする</a:t>
            </a:r>
            <a:endParaRPr lang="en-US" sz="1120" dirty="0"/>
          </a:p>
        </p:txBody>
      </p:sp>
      <p:sp>
        <p:nvSpPr>
          <p:cNvPr id="29" name="Shape 27"/>
          <p:cNvSpPr/>
          <p:nvPr/>
        </p:nvSpPr>
        <p:spPr>
          <a:xfrm>
            <a:off x="6473952" y="3191256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473952" y="3191256"/>
            <a:ext cx="54864" cy="630936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638544" y="3287268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Issue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6638544" y="3552444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課題や要件、判断の経緯を残す</a:t>
            </a:r>
            <a:endParaRPr lang="en-US" sz="1120" dirty="0"/>
          </a:p>
        </p:txBody>
      </p:sp>
      <p:sp>
        <p:nvSpPr>
          <p:cNvPr id="33" name="Shape 31"/>
          <p:cNvSpPr/>
          <p:nvPr/>
        </p:nvSpPr>
        <p:spPr>
          <a:xfrm>
            <a:off x="6473952" y="3931920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473952" y="3931920"/>
            <a:ext cx="54864" cy="630936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6638544" y="4027932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Actions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6638544" y="4293108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CI/CDなどの自動処理を実行する</a:t>
            </a:r>
            <a:endParaRPr lang="en-US" sz="1120" dirty="0"/>
          </a:p>
        </p:txBody>
      </p:sp>
      <p:sp>
        <p:nvSpPr>
          <p:cNvPr id="37" name="Shape 35"/>
          <p:cNvSpPr/>
          <p:nvPr/>
        </p:nvSpPr>
        <p:spPr>
          <a:xfrm>
            <a:off x="6473952" y="4672584"/>
            <a:ext cx="4498848" cy="630936"/>
          </a:xfrm>
          <a:prstGeom prst="roundRect">
            <a:avLst>
              <a:gd name="adj" fmla="val 13793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473952" y="4672584"/>
            <a:ext cx="54864" cy="630936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638544" y="4768596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Rules / Checks</a:t>
            </a:r>
            <a:endParaRPr 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6638544" y="5033772"/>
            <a:ext cx="42062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Mergeの条件と検証結果を管理する</a:t>
            </a:r>
            <a:endParaRPr lang="en-US" sz="1120" dirty="0"/>
          </a:p>
        </p:txBody>
      </p:sp>
      <p:sp>
        <p:nvSpPr>
          <p:cNvPr id="41" name="Shape 39"/>
          <p:cNvSpPr/>
          <p:nvPr/>
        </p:nvSpPr>
        <p:spPr>
          <a:xfrm>
            <a:off x="5751576" y="3657600"/>
            <a:ext cx="484632" cy="0"/>
          </a:xfrm>
          <a:prstGeom prst="line">
            <a:avLst/>
          </a:prstGeom>
          <a:noFill/>
          <a:ln w="21590">
            <a:solidFill>
              <a:srgbClr val="C2410C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5340096" y="3374136"/>
            <a:ext cx="1325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830" b="1">
                <a:solidFill>
                  <a:srgbClr val="C2410C"/>
                </a:solidFill>
                <a:latin typeface="Noto Sans CJK JP"/>
              </a:rPr>
              <a:t>Gitの履歴を共有する</a:t>
            </a:r>
            <a:endParaRPr lang="en-US" sz="920" dirty="0"/>
          </a:p>
        </p:txBody>
      </p:sp>
      <p:sp>
        <p:nvSpPr>
          <p:cNvPr id="43" name="Shape 4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Gitの履歴と参照を押さえておくと、GitHub上のPull RequestやCIの動きも追いやすくなります。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566928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2410C"/>
                </a:solidFill>
                <a:latin typeface="Noto Sans CJK JP"/>
              </a:rPr>
              <a:t>01 / Git ・ GitHub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0F172A"/>
                </a:solidFill>
                <a:latin typeface="Noto Sans CJK JP"/>
              </a:rPr>
              <a:t>Git で変更が履歴になるまで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475569"/>
                </a:solidFill>
                <a:latin typeface="Noto Sans CJK JP"/>
              </a:rPr>
              <a:t>編集した内容は、Working Tree → Index / Staging Area → Repository の順に Git の履歴へ記録されます。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2011680"/>
            <a:ext cx="2743200" cy="1170432"/>
          </a:xfrm>
          <a:prstGeom prst="roundRect">
            <a:avLst/>
          </a:prstGeom>
          <a:solidFill>
            <a:srgbClr val="FEF0E7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8368" y="2011680"/>
            <a:ext cx="54864" cy="117043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139696"/>
            <a:ext cx="2414016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F172A"/>
                </a:solidFill>
                <a:latin typeface="Noto Sans CJK JP"/>
              </a:rPr>
              <a:t>Working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2414016" cy="6217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475569"/>
                </a:solidFill>
                <a:latin typeface="Noto Sans CJK JP"/>
              </a:rPr>
              <a:t>いま編集しているファイル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2011680"/>
            <a:ext cx="2971800" cy="1170432"/>
          </a:xfrm>
          <a:prstGeom prst="roundRect">
            <a:avLst/>
          </a:prstGeom>
          <a:solidFill>
            <a:srgbClr val="E7F2F8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160520" y="2011680"/>
            <a:ext cx="54864" cy="1170432"/>
          </a:xfrm>
          <a:prstGeom prst="rect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25112" y="2139696"/>
            <a:ext cx="2642616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1">
                <a:solidFill>
                  <a:srgbClr val="0F172A"/>
                </a:solidFill>
                <a:latin typeface="Noto Sans CJK JP"/>
              </a:rPr>
              <a:t>Index / Staging Area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5112" y="2468880"/>
            <a:ext cx="2642616" cy="6217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475569"/>
                </a:solidFill>
                <a:latin typeface="Noto Sans CJK JP"/>
              </a:rPr>
              <a:t>次の Commit に含める内容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82127" y="2011680"/>
            <a:ext cx="2743200" cy="1170432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882127" y="2011680"/>
            <a:ext cx="54864" cy="1170432"/>
          </a:xfrm>
          <a:prstGeom prst="rect">
            <a:avLst/>
          </a:prstGeom>
          <a:solidFill>
            <a:srgbClr val="2E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9" y="2139696"/>
            <a:ext cx="2414016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F172A"/>
                </a:solidFill>
                <a:latin typeface="Noto Sans CJK JP"/>
              </a:rPr>
              <a:t>Repository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19" y="2468880"/>
            <a:ext cx="2414016" cy="6217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0">
                <a:solidFill>
                  <a:srgbClr val="475569"/>
                </a:solidFill>
                <a:latin typeface="Noto Sans CJK JP"/>
              </a:rPr>
              <a:t>Commit として記録された履歴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429000" y="2615184"/>
            <a:ext cx="576072" cy="0"/>
          </a:xfrm>
          <a:prstGeom prst="line">
            <a:avLst/>
          </a:prstGeom>
          <a:ln w="25400">
            <a:solidFill>
              <a:srgbClr val="2D73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Triangle 17"/>
          <p:cNvSpPr/>
          <p:nvPr/>
        </p:nvSpPr>
        <p:spPr>
          <a:xfrm>
            <a:off x="3986784" y="2542032"/>
            <a:ext cx="128016" cy="146304"/>
          </a:xfrm>
          <a:prstGeom prst="rtTriangle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305556" y="230428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D7396"/>
                </a:solidFill>
                <a:latin typeface="Noto Sans CJK JP"/>
              </a:rPr>
              <a:t>git add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159752" y="2615184"/>
            <a:ext cx="566928" cy="0"/>
          </a:xfrm>
          <a:prstGeom prst="line">
            <a:avLst/>
          </a:prstGeom>
          <a:ln w="25400">
            <a:solidFill>
              <a:srgbClr val="2E7D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/>
        </p:nvSpPr>
        <p:spPr>
          <a:xfrm>
            <a:off x="7708392" y="2542032"/>
            <a:ext cx="128016" cy="146304"/>
          </a:xfrm>
          <a:prstGeom prst="rtTriangle">
            <a:avLst/>
          </a:prstGeom>
          <a:solidFill>
            <a:srgbClr val="2E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31736" y="2304288"/>
            <a:ext cx="91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E7D68"/>
                </a:solidFill>
                <a:latin typeface="Noto Sans CJK JP"/>
              </a:rPr>
              <a:t>git commit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3493008"/>
            <a:ext cx="5577840" cy="1481328"/>
          </a:xfrm>
          <a:prstGeom prst="roundRect">
            <a:avLst/>
          </a:prstGeom>
          <a:solidFill>
            <a:srgbClr val="11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1248" y="3657600"/>
            <a:ext cx="109728" cy="109728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42416" y="3657600"/>
            <a:ext cx="109728" cy="109728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43584" y="3657600"/>
            <a:ext cx="109728" cy="109728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0120" y="3822191"/>
            <a:ext cx="4983480" cy="8961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0">
                <a:solidFill>
                  <a:srgbClr val="E2E8F0"/>
                </a:solidFill>
                <a:latin typeface="Noto Sans Mono CJK JP"/>
              </a:rPr>
              <a:t>edit file
git add src/app.ts
git commit -m "Fix header"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10528" y="3493008"/>
            <a:ext cx="5010912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784848" y="3730752"/>
            <a:ext cx="438912" cy="438912"/>
          </a:xfrm>
          <a:prstGeom prst="ellipse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84848" y="3730752"/>
            <a:ext cx="438912" cy="4023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Noto Sans CJK JP"/>
              </a:rPr>
              <a:t>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88352" y="3685032"/>
            <a:ext cx="3474720" cy="3108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F172A"/>
                </a:solidFill>
                <a:latin typeface="Noto Sans CJK JP"/>
              </a:rPr>
              <a:t>覚えておくこと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88352" y="4087368"/>
            <a:ext cx="3794760" cy="585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75569"/>
                </a:solidFill>
                <a:latin typeface="Noto Sans CJK JP"/>
              </a:rPr>
              <a:t>Commit していない変更は push されず、
GitHub の履歴にも残りません。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330952"/>
            <a:ext cx="11018520" cy="530352"/>
          </a:xfrm>
          <a:prstGeom prst="roundRect">
            <a:avLst/>
          </a:prstGeom>
          <a:solidFill>
            <a:srgbClr val="FEF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94944" y="5404104"/>
            <a:ext cx="256032" cy="256032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94944" y="5404104"/>
            <a:ext cx="256032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JP"/>
              </a:rPr>
              <a:t>!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2415" y="5404104"/>
            <a:ext cx="10241280" cy="4389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2A"/>
                </a:solidFill>
                <a:latin typeface="Noto Sans CJK JP"/>
              </a:rPr>
              <a:t>ファイルを保存しただけでは Git の履歴には残りません。Commit まで行って初めて履歴になります。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92840" y="6446520"/>
            <a:ext cx="320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4748B"/>
                </a:solidFill>
                <a:latin typeface="Noto Sans CJK JP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 / Git・GitHub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sz="2500" b="1">
                <a:solidFill>
                  <a:srgbClr val="0F172A"/>
                </a:solidFill>
                <a:latin typeface="Noto Sans CJK JP"/>
              </a:rPr>
              <a:t>Commitに記録される情報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Commitには、その時点のファイル構成、親Commit、作者、時刻、メッセージなどが記録されます。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49808" y="1920240"/>
            <a:ext cx="4663440" cy="3401568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005840" y="2139696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 7f3a9c…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tree</a:t>
            </a:r>
            <a:endParaRPr lang="en-US" sz="1030" dirty="0"/>
          </a:p>
        </p:txBody>
      </p:sp>
      <p:sp>
        <p:nvSpPr>
          <p:cNvPr id="8" name="Text 6"/>
          <p:cNvSpPr txBox="1"/>
          <p:nvPr/>
        </p:nvSpPr>
        <p:spPr>
          <a:xfrm>
            <a:off x="2359152" y="26517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その時点のファイル構成を指す</a:t>
            </a:r>
            <a:endParaRPr lang="en-US" sz="1080" dirty="0"/>
          </a:p>
        </p:txBody>
      </p:sp>
      <p:sp>
        <p:nvSpPr>
          <p:cNvPr id="9" name="Text 7"/>
          <p:cNvSpPr txBox="1"/>
          <p:nvPr/>
        </p:nvSpPr>
        <p:spPr>
          <a:xfrm>
            <a:off x="1024128" y="3108960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parent</a:t>
            </a:r>
            <a:endParaRPr lang="en-US" sz="1030" dirty="0"/>
          </a:p>
        </p:txBody>
      </p:sp>
      <p:sp>
        <p:nvSpPr>
          <p:cNvPr id="10" name="Text 8"/>
          <p:cNvSpPr txBox="1"/>
          <p:nvPr/>
        </p:nvSpPr>
        <p:spPr>
          <a:xfrm>
            <a:off x="2359152" y="31089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親となるCommitへの参照</a:t>
            </a:r>
            <a:endParaRPr lang="en-US" sz="1080" dirty="0"/>
          </a:p>
        </p:txBody>
      </p:sp>
      <p:sp>
        <p:nvSpPr>
          <p:cNvPr id="11" name="Text 9"/>
          <p:cNvSpPr txBox="1"/>
          <p:nvPr/>
        </p:nvSpPr>
        <p:spPr>
          <a:xfrm>
            <a:off x="1024128" y="3566160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author / committer</a:t>
            </a:r>
            <a:endParaRPr lang="en-US" sz="1030" dirty="0"/>
          </a:p>
        </p:txBody>
      </p:sp>
      <p:sp>
        <p:nvSpPr>
          <p:cNvPr id="12" name="Text 10"/>
          <p:cNvSpPr txBox="1"/>
          <p:nvPr/>
        </p:nvSpPr>
        <p:spPr>
          <a:xfrm>
            <a:off x="2359152" y="35661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作者と記録者</a:t>
            </a:r>
            <a:endParaRPr lang="en-US" sz="1080" dirty="0"/>
          </a:p>
        </p:txBody>
      </p:sp>
      <p:sp>
        <p:nvSpPr>
          <p:cNvPr id="13" name="Text 11"/>
          <p:cNvSpPr txBox="1"/>
          <p:nvPr/>
        </p:nvSpPr>
        <p:spPr>
          <a:xfrm>
            <a:off x="1024128" y="4023360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timestamp</a:t>
            </a:r>
            <a:endParaRPr lang="en-US" sz="1030" dirty="0"/>
          </a:p>
        </p:txBody>
      </p:sp>
      <p:sp>
        <p:nvSpPr>
          <p:cNvPr id="14" name="Text 12"/>
          <p:cNvSpPr txBox="1"/>
          <p:nvPr/>
        </p:nvSpPr>
        <p:spPr>
          <a:xfrm>
            <a:off x="2359152" y="4023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作成時刻</a:t>
            </a:r>
            <a:endParaRPr lang="en-US" sz="1080" dirty="0"/>
          </a:p>
        </p:txBody>
      </p:sp>
      <p:sp>
        <p:nvSpPr>
          <p:cNvPr id="15" name="Text 13"/>
          <p:cNvSpPr txBox="1"/>
          <p:nvPr/>
        </p:nvSpPr>
        <p:spPr>
          <a:xfrm>
            <a:off x="1024128" y="4480560"/>
            <a:ext cx="13533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message</a:t>
            </a:r>
            <a:endParaRPr lang="en-US" sz="1030" dirty="0"/>
          </a:p>
        </p:txBody>
      </p:sp>
      <p:sp>
        <p:nvSpPr>
          <p:cNvPr id="16" name="Text 14"/>
          <p:cNvSpPr txBox="1"/>
          <p:nvPr/>
        </p:nvSpPr>
        <p:spPr>
          <a:xfrm>
            <a:off x="2359152" y="4480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080">
                <a:solidFill>
                  <a:srgbClr val="475569"/>
                </a:solidFill>
                <a:latin typeface="Noto Sans CJK JP"/>
              </a:rPr>
              <a:t>変更内容を説明するメッセージ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5760720" y="1920240"/>
            <a:ext cx="5440680" cy="3401568"/>
          </a:xfrm>
          <a:prstGeom prst="roundRect">
            <a:avLst>
              <a:gd name="adj" fmla="val 2151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53328" y="215798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Commitの見方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053328" y="256032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800" b="1">
                <a:solidFill>
                  <a:srgbClr val="0F172A"/>
                </a:solidFill>
                <a:latin typeface="Noto Sans CJK JP"/>
              </a:rPr>
              <a:t>Commitは、履歴上の1地点を表す</a:t>
            </a:r>
            <a:endParaRPr lang="en-US" sz="1800" dirty="0"/>
          </a:p>
          <a:p>
            <a:pPr algn="l"/>
            <a:r>
              <a:rPr sz="1800" b="1">
                <a:solidFill>
                  <a:srgbClr val="0F172A"/>
                </a:solidFill>
                <a:latin typeface="Noto Sans CJK JP"/>
              </a:rPr>
              <a:t>記録です</a:t>
            </a:r>
          </a:p>
        </p:txBody>
      </p:sp>
      <p:sp>
        <p:nvSpPr>
          <p:cNvPr id="20" name="Text 18"/>
          <p:cNvSpPr txBox="1"/>
          <p:nvPr/>
        </p:nvSpPr>
        <p:spPr>
          <a:xfrm>
            <a:off x="6053328" y="3456432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Commitは親Commitへの参照でつながり、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履歴全体を形づくります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053328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Object ID / SHA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053328" y="4681728"/>
            <a:ext cx="4892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Commitを識別するハッシュ値です。GitHubでは短い形式で表示されることがあります。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Pull Request、CI、レビューを同じ変更に結びつけるには、PR番号だけでなくCommit SHAも確認します。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566928"/>
            <a:ext cx="3840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2410C"/>
                </a:solidFill>
                <a:latin typeface="Noto Sans CJK JP"/>
              </a:rPr>
              <a:t>01 / Git ・ GitHub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0F172A"/>
                </a:solidFill>
                <a:latin typeface="Noto Sans CJK JP"/>
              </a:rPr>
              <a:t>Branch と HEAD の関係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475569"/>
                </a:solidFill>
                <a:latin typeface="Noto Sans CJK JP"/>
              </a:rPr>
              <a:t>通常、HEAD は現在チェックアウトしている Branch を指し、その Branch は先端の Commit を指します。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3504" y="1901952"/>
            <a:ext cx="5650992" cy="3621024"/>
          </a:xfrm>
          <a:prstGeom prst="roundRect">
            <a:avLst/>
          </a:prstGeom>
          <a:solidFill>
            <a:srgbClr val="F8FAFC"/>
          </a:solidFill>
          <a:ln w="889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2103120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コミットの関係図（例）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5024" y="3447288"/>
            <a:ext cx="722376" cy="0"/>
          </a:xfrm>
          <a:prstGeom prst="line">
            <a:avLst/>
          </a:prstGeom>
          <a:ln w="1905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ight Triangle 7"/>
          <p:cNvSpPr/>
          <p:nvPr/>
        </p:nvSpPr>
        <p:spPr>
          <a:xfrm>
            <a:off x="1993392" y="3374136"/>
            <a:ext cx="128016" cy="146304"/>
          </a:xfrm>
          <a:prstGeom prst="rtTriangl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2386584" y="3447288"/>
            <a:ext cx="722376" cy="0"/>
          </a:xfrm>
          <a:prstGeom prst="line">
            <a:avLst/>
          </a:prstGeom>
          <a:ln w="1905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ight Triangle 9"/>
          <p:cNvSpPr/>
          <p:nvPr/>
        </p:nvSpPr>
        <p:spPr>
          <a:xfrm>
            <a:off x="3044952" y="3374136"/>
            <a:ext cx="128016" cy="146304"/>
          </a:xfrm>
          <a:prstGeom prst="rtTriangl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3438144" y="3447288"/>
            <a:ext cx="722376" cy="0"/>
          </a:xfrm>
          <a:prstGeom prst="line">
            <a:avLst/>
          </a:prstGeom>
          <a:ln w="1905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ight Triangle 11"/>
          <p:cNvSpPr/>
          <p:nvPr/>
        </p:nvSpPr>
        <p:spPr>
          <a:xfrm>
            <a:off x="4096511" y="3374136"/>
            <a:ext cx="128016" cy="146304"/>
          </a:xfrm>
          <a:prstGeom prst="rtTriangl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4489704" y="3447288"/>
            <a:ext cx="722376" cy="0"/>
          </a:xfrm>
          <a:prstGeom prst="line">
            <a:avLst/>
          </a:prstGeom>
          <a:ln w="19050">
            <a:solidFill>
              <a:srgbClr val="94A3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>
            <a:off x="5148072" y="3374136"/>
            <a:ext cx="128016" cy="146304"/>
          </a:xfrm>
          <a:prstGeom prst="rtTriangle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05840" y="3246120"/>
            <a:ext cx="402336" cy="402336"/>
          </a:xfrm>
          <a:prstGeom prst="ellipse">
            <a:avLst/>
          </a:prstGeom>
          <a:solidFill>
            <a:srgbClr val="E2E8F0"/>
          </a:solidFill>
          <a:ln w="1270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273551"/>
            <a:ext cx="40233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A</a:t>
            </a:r>
          </a:p>
        </p:txBody>
      </p:sp>
      <p:sp>
        <p:nvSpPr>
          <p:cNvPr id="17" name="Oval 16"/>
          <p:cNvSpPr/>
          <p:nvPr/>
        </p:nvSpPr>
        <p:spPr>
          <a:xfrm>
            <a:off x="2057400" y="3246120"/>
            <a:ext cx="402336" cy="402336"/>
          </a:xfrm>
          <a:prstGeom prst="ellipse">
            <a:avLst/>
          </a:prstGeom>
          <a:solidFill>
            <a:srgbClr val="E2E8F0"/>
          </a:solidFill>
          <a:ln w="1270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57400" y="3273551"/>
            <a:ext cx="40233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B</a:t>
            </a:r>
          </a:p>
        </p:txBody>
      </p:sp>
      <p:sp>
        <p:nvSpPr>
          <p:cNvPr id="19" name="Oval 18"/>
          <p:cNvSpPr/>
          <p:nvPr/>
        </p:nvSpPr>
        <p:spPr>
          <a:xfrm>
            <a:off x="3108960" y="3246120"/>
            <a:ext cx="402336" cy="402336"/>
          </a:xfrm>
          <a:prstGeom prst="ellipse">
            <a:avLst/>
          </a:prstGeom>
          <a:solidFill>
            <a:srgbClr val="E8F3EF"/>
          </a:solidFill>
          <a:ln w="12700">
            <a:solidFill>
              <a:srgbClr val="2E7D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08960" y="3273551"/>
            <a:ext cx="40233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2E7D68"/>
                </a:solidFill>
                <a:latin typeface="Noto Sans CJK JP"/>
              </a:rPr>
              <a:t>C</a:t>
            </a:r>
          </a:p>
        </p:txBody>
      </p:sp>
      <p:sp>
        <p:nvSpPr>
          <p:cNvPr id="21" name="Oval 20"/>
          <p:cNvSpPr/>
          <p:nvPr/>
        </p:nvSpPr>
        <p:spPr>
          <a:xfrm>
            <a:off x="4160520" y="3246120"/>
            <a:ext cx="402336" cy="402336"/>
          </a:xfrm>
          <a:prstGeom prst="ellipse">
            <a:avLst/>
          </a:prstGeom>
          <a:solidFill>
            <a:srgbClr val="E2E8F0"/>
          </a:solidFill>
          <a:ln w="1270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60520" y="3273551"/>
            <a:ext cx="40233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D</a:t>
            </a:r>
          </a:p>
        </p:txBody>
      </p:sp>
      <p:sp>
        <p:nvSpPr>
          <p:cNvPr id="23" name="Oval 22"/>
          <p:cNvSpPr/>
          <p:nvPr/>
        </p:nvSpPr>
        <p:spPr>
          <a:xfrm>
            <a:off x="5212080" y="3246120"/>
            <a:ext cx="402336" cy="402336"/>
          </a:xfrm>
          <a:prstGeom prst="ellipse">
            <a:avLst/>
          </a:prstGeom>
          <a:solidFill>
            <a:srgbClr val="E2E8F0"/>
          </a:solidFill>
          <a:ln w="1270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212080" y="3273551"/>
            <a:ext cx="402336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78608" y="2487168"/>
            <a:ext cx="1261872" cy="329184"/>
          </a:xfrm>
          <a:prstGeom prst="roundRect">
            <a:avLst/>
          </a:prstGeom>
          <a:solidFill>
            <a:srgbClr val="E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15184" y="253288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E7D68"/>
                </a:solidFill>
                <a:latin typeface="Noto Sans CJK JP"/>
              </a:rPr>
              <a:t>main → C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209544" y="2816352"/>
            <a:ext cx="0" cy="365760"/>
          </a:xfrm>
          <a:prstGeom prst="line">
            <a:avLst/>
          </a:prstGeom>
          <a:ln w="22860">
            <a:solidFill>
              <a:srgbClr val="2E7D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Down Arrow 27"/>
          <p:cNvSpPr/>
          <p:nvPr/>
        </p:nvSpPr>
        <p:spPr>
          <a:xfrm>
            <a:off x="3136392" y="3090672"/>
            <a:ext cx="146304" cy="201168"/>
          </a:xfrm>
          <a:prstGeom prst="downArrow">
            <a:avLst/>
          </a:prstGeom>
          <a:solidFill>
            <a:srgbClr val="2E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3310128" y="3648456"/>
            <a:ext cx="0" cy="713232"/>
          </a:xfrm>
          <a:prstGeom prst="line">
            <a:avLst/>
          </a:prstGeom>
          <a:ln w="21590">
            <a:solidFill>
              <a:srgbClr val="2D73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3310128" y="4361688"/>
            <a:ext cx="987552" cy="0"/>
          </a:xfrm>
          <a:prstGeom prst="line">
            <a:avLst/>
          </a:prstGeom>
          <a:ln w="21590">
            <a:solidFill>
              <a:srgbClr val="2D73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ght Triangle 30"/>
          <p:cNvSpPr/>
          <p:nvPr/>
        </p:nvSpPr>
        <p:spPr>
          <a:xfrm>
            <a:off x="4224528" y="4288536"/>
            <a:ext cx="137160" cy="146304"/>
          </a:xfrm>
          <a:prstGeom prst="rtTriangle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297680" y="4160520"/>
            <a:ext cx="420624" cy="420624"/>
          </a:xfrm>
          <a:prstGeom prst="ellipse">
            <a:avLst/>
          </a:prstGeom>
          <a:solidFill>
            <a:srgbClr val="E7F2F8"/>
          </a:solidFill>
          <a:ln w="12700">
            <a:solidFill>
              <a:srgbClr val="2D73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97680" y="4187952"/>
            <a:ext cx="420624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20" b="1">
                <a:solidFill>
                  <a:srgbClr val="2D7396"/>
                </a:solidFill>
                <a:latin typeface="Noto Sans CJK JP"/>
              </a:rPr>
              <a:t>E'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864608" y="4160520"/>
            <a:ext cx="1225296" cy="329184"/>
          </a:xfrm>
          <a:prstGeom prst="roundRect">
            <a:avLst/>
          </a:prstGeom>
          <a:solidFill>
            <a:srgbClr val="E7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82896" y="420624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2D7396"/>
                </a:solidFill>
                <a:latin typeface="Noto Sans CJK JP"/>
              </a:rPr>
              <a:t>feature → E'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803904" y="4754880"/>
            <a:ext cx="1600200" cy="347472"/>
          </a:xfrm>
          <a:prstGeom prst="roundRect">
            <a:avLst/>
          </a:prstGeom>
          <a:solidFill>
            <a:srgbClr val="FEF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840480" y="4800600"/>
            <a:ext cx="1527048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C2410C"/>
                </a:solidFill>
                <a:latin typeface="Noto Sans CJK JP"/>
              </a:rPr>
              <a:t>HEAD → feature</a:t>
            </a:r>
          </a:p>
        </p:txBody>
      </p:sp>
      <p:cxnSp>
        <p:nvCxnSpPr>
          <p:cNvPr id="38" name="Connector 37"/>
          <p:cNvCxnSpPr/>
          <p:nvPr/>
        </p:nvCxnSpPr>
        <p:spPr>
          <a:xfrm flipV="1">
            <a:off x="4590288" y="4572000"/>
            <a:ext cx="0" cy="182880"/>
          </a:xfrm>
          <a:prstGeom prst="line">
            <a:avLst/>
          </a:prstGeom>
          <a:ln w="2286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Up Arrow 38"/>
          <p:cNvSpPr/>
          <p:nvPr/>
        </p:nvSpPr>
        <p:spPr>
          <a:xfrm>
            <a:off x="4517136" y="4480560"/>
            <a:ext cx="146304" cy="201168"/>
          </a:xfrm>
          <a:prstGeom prst="upArrow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537960" y="1901952"/>
            <a:ext cx="5010912" cy="713232"/>
          </a:xfrm>
          <a:prstGeom prst="roundRect">
            <a:avLst/>
          </a:prstGeom>
          <a:solidFill>
            <a:srgbClr val="E7F2F8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537960" y="1901952"/>
            <a:ext cx="54864" cy="713232"/>
          </a:xfrm>
          <a:prstGeom prst="rect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02552" y="2029968"/>
            <a:ext cx="4681728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ref / reference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2552" y="2359152"/>
            <a:ext cx="4681728" cy="164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75569"/>
                </a:solidFill>
                <a:latin typeface="Noto Sans CJK JP"/>
              </a:rPr>
              <a:t>名前で Commit を指す仕組みです。Branch や Tag が代表例です。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537960" y="2724912"/>
            <a:ext cx="5010912" cy="950976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537960" y="2724912"/>
            <a:ext cx="54864" cy="950976"/>
          </a:xfrm>
          <a:prstGeom prst="rect">
            <a:avLst/>
          </a:prstGeom>
          <a:solidFill>
            <a:srgbClr val="2E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702552" y="2852928"/>
            <a:ext cx="4681728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Branch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2552" y="3182112"/>
            <a:ext cx="4681728" cy="4023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475569"/>
                </a:solidFill>
                <a:latin typeface="Noto Sans CJK JP"/>
              </a:rPr>
              <a:t>Branch の先端 Commit を指す参照です。新しい Commit を作ると、
その先端へ移動します。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537960" y="3785615"/>
            <a:ext cx="5010912" cy="749808"/>
          </a:xfrm>
          <a:prstGeom prst="roundRect">
            <a:avLst/>
          </a:prstGeom>
          <a:solidFill>
            <a:srgbClr val="E7F2F8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537960" y="3785615"/>
            <a:ext cx="54864" cy="749808"/>
          </a:xfrm>
          <a:prstGeom prst="rect">
            <a:avLst/>
          </a:prstGeom>
          <a:solidFill>
            <a:srgbClr val="2D73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702552" y="3913631"/>
            <a:ext cx="4681728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HEAD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02552" y="4242816"/>
            <a:ext cx="4681728" cy="201167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475569"/>
                </a:solidFill>
                <a:latin typeface="Noto Sans CJK JP"/>
              </a:rPr>
              <a:t>通常は、現在チェックアウトしている Branch を指します。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7960" y="4645152"/>
            <a:ext cx="5010912" cy="877824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6DF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537960" y="4645152"/>
            <a:ext cx="54864" cy="877824"/>
          </a:xfrm>
          <a:prstGeom prst="rect">
            <a:avLst/>
          </a:prstGeom>
          <a:solidFill>
            <a:srgbClr val="2E7D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702552" y="4773168"/>
            <a:ext cx="4681728" cy="274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Detached HEAD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02552" y="5102352"/>
            <a:ext cx="4681728" cy="3291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475569"/>
                </a:solidFill>
                <a:latin typeface="Noto Sans CJK JP"/>
              </a:rPr>
              <a:t>Branch を介さず、特定の Commit を直接参照している状態です。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6928" y="5788152"/>
            <a:ext cx="11018520" cy="493776"/>
          </a:xfrm>
          <a:prstGeom prst="roundRect">
            <a:avLst/>
          </a:prstGeom>
          <a:solidFill>
            <a:srgbClr val="FEF0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4944" y="5861304"/>
            <a:ext cx="256032" cy="256032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94944" y="5861304"/>
            <a:ext cx="256032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Noto Sans CJK JP"/>
              </a:rPr>
              <a:t>!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2415" y="5861304"/>
            <a:ext cx="10241280" cy="4023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2A"/>
                </a:solidFill>
                <a:latin typeface="Noto Sans CJK JP"/>
              </a:rPr>
              <a:t>「Branch を切る」とは、新しい Branch を作り、そこから別の作業履歴を伸ばすことを指します。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1292840" y="6446520"/>
            <a:ext cx="320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4748B"/>
                </a:solidFill>
                <a:latin typeface="Noto Sans CJK JP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 / Git・GitHub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LocalとRemoteの関係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手元のLocal RepositoryとGitHub上のRemote Repositoryは別々に履歴を持ちます。fetchやpushで内容を同期します。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1993392"/>
            <a:ext cx="4709160" cy="3310128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510528" y="1993392"/>
            <a:ext cx="4709160" cy="3310128"/>
          </a:xfrm>
          <a:prstGeom prst="roundRect">
            <a:avLst>
              <a:gd name="adj" fmla="val 2210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24128" y="224942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Local repository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26334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あなたのMac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1024128" y="3063240"/>
            <a:ext cx="4206240" cy="749808"/>
          </a:xfrm>
          <a:prstGeom prst="roundRect">
            <a:avLst>
              <a:gd name="adj" fmla="val 9756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024128" y="3063240"/>
            <a:ext cx="54864" cy="749808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188720" y="3172968"/>
            <a:ext cx="3913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547872"/>
            <a:ext cx="39136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ローカルのmain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1024128" y="3950208"/>
            <a:ext cx="4206240" cy="749808"/>
          </a:xfrm>
          <a:prstGeom prst="roundRect">
            <a:avLst>
              <a:gd name="adj" fmla="val 9756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024128" y="3950208"/>
            <a:ext cx="54864" cy="749808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188720" y="4059936"/>
            <a:ext cx="3913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origin/main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434840"/>
            <a:ext cx="39136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最後に取得した、Remote側mainの状態</a:t>
            </a:r>
            <a:endParaRPr lang="en-US" sz="112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2249424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Remote repository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766560" y="26334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766560" y="3063240"/>
            <a:ext cx="4206240" cy="749808"/>
          </a:xfrm>
          <a:prstGeom prst="roundRect">
            <a:avLst>
              <a:gd name="adj" fmla="val 9756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766560" y="3063240"/>
            <a:ext cx="54864" cy="749808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931152" y="3172968"/>
            <a:ext cx="3913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931152" y="3547872"/>
            <a:ext cx="39136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GitHub側のmain</a:t>
            </a:r>
            <a:endParaRPr lang="en-US" sz="1120" dirty="0"/>
          </a:p>
        </p:txBody>
      </p:sp>
      <p:sp>
        <p:nvSpPr>
          <p:cNvPr id="23" name="Shape 21"/>
          <p:cNvSpPr/>
          <p:nvPr/>
        </p:nvSpPr>
        <p:spPr>
          <a:xfrm>
            <a:off x="6766560" y="3950208"/>
            <a:ext cx="4206240" cy="749808"/>
          </a:xfrm>
          <a:prstGeom prst="roundRect">
            <a:avLst>
              <a:gd name="adj" fmla="val 9756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766560" y="3950208"/>
            <a:ext cx="54864" cy="749808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931152" y="4059936"/>
            <a:ext cx="3913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feature/x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931152" y="4434840"/>
            <a:ext cx="391363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GitHub側の作業Branch</a:t>
            </a:r>
            <a:endParaRPr lang="en-US" sz="1120" dirty="0"/>
          </a:p>
        </p:txBody>
      </p:sp>
      <p:sp>
        <p:nvSpPr>
          <p:cNvPr id="27" name="Shape 25"/>
          <p:cNvSpPr/>
          <p:nvPr/>
        </p:nvSpPr>
        <p:spPr>
          <a:xfrm flipH="1">
            <a:off x="5468112" y="3154680"/>
            <a:ext cx="950976" cy="0"/>
          </a:xfrm>
          <a:prstGeom prst="line">
            <a:avLst/>
          </a:prstGeom>
          <a:noFill/>
          <a:ln w="21590">
            <a:solidFill>
              <a:srgbClr val="2F6F8F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5486400" y="284607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fetch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5468112" y="4457700"/>
            <a:ext cx="950976" cy="0"/>
          </a:xfrm>
          <a:prstGeom prst="line">
            <a:avLst/>
          </a:prstGeom>
          <a:noFill/>
          <a:ln w="21590">
            <a:solidFill>
              <a:srgbClr val="2C7664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5486400" y="421767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push</a:t>
            </a:r>
            <a:endParaRPr lang="en-US" sz="920" dirty="0"/>
          </a:p>
        </p:txBody>
      </p:sp>
      <p:sp>
        <p:nvSpPr>
          <p:cNvPr id="31" name="Text 29"/>
          <p:cNvSpPr txBox="1"/>
          <p:nvPr/>
        </p:nvSpPr>
        <p:spPr>
          <a:xfrm>
            <a:off x="5212080" y="229743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origin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5166360" y="260604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880">
                <a:solidFill>
                  <a:srgbClr val="64748B"/>
                </a:solidFill>
                <a:latin typeface="Noto Sans CJK JP"/>
              </a:rPr>
              <a:t>Remote Repositoryの</a:t>
            </a:r>
            <a:endParaRPr lang="en-US" sz="880" dirty="0"/>
          </a:p>
          <a:p>
            <a:pPr algn="ctr"/>
            <a:r>
              <a:rPr sz="880">
                <a:solidFill>
                  <a:srgbClr val="64748B"/>
                </a:solidFill>
                <a:latin typeface="Noto Sans CJK JP"/>
              </a:rPr>
              <a:t>名前</a:t>
            </a:r>
          </a:p>
        </p:txBody>
      </p:sp>
      <p:sp>
        <p:nvSpPr>
          <p:cNvPr id="33" name="Shape 3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手元とGitHubの履歴は同じとは限りません。確認するときは、LocalとRemoteのどちらを見ているかを意識します。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 / Git・GitHub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Clone / Fetch / Pull / Push の違い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それぞれ、取得する範囲とLocal Branchへの反映方法が異なります。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04672" y="1938528"/>
            <a:ext cx="103784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005840" y="2093976"/>
            <a:ext cx="960120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78992" y="2107692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clone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2240280" y="2048256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Remoteから新しいLocalへ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4956048" y="2048256"/>
            <a:ext cx="5897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Repository一式を最初に取得する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4672" y="2788920"/>
            <a:ext cx="103784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1005840" y="2944368"/>
            <a:ext cx="960120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078992" y="2958084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fetch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240280" y="2898648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00" b="1">
                <a:solidFill>
                  <a:srgbClr val="0F172A"/>
                </a:solidFill>
                <a:latin typeface="Noto Sans CJK JP"/>
              </a:rPr>
              <a:t>Remoteの参照情報をLocalへ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956048" y="2898648"/>
            <a:ext cx="5897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Remoteの最新情報を取得する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4672" y="3639312"/>
            <a:ext cx="103784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005840" y="3794760"/>
            <a:ext cx="960120" cy="292608"/>
          </a:xfrm>
          <a:prstGeom prst="roundRect">
            <a:avLst>
              <a:gd name="adj" fmla="val 50000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1078992" y="3808476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2240280" y="3749040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Remoteの更新をLocal Branchへ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956048" y="3749040"/>
            <a:ext cx="5897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00">
                <a:solidFill>
                  <a:srgbClr val="475569"/>
                </a:solidFill>
                <a:latin typeface="Noto Sans CJK JP"/>
              </a:rPr>
              <a:t>fetchした内容をmergeやrebaseでLocal Branchへ反映する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4672" y="4489704"/>
            <a:ext cx="1037844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1005840" y="4645152"/>
            <a:ext cx="960120" cy="292608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 w="12700">
            <a:solidFill>
              <a:srgbClr val="FFFBEB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078992" y="4658868"/>
            <a:ext cx="8138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push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2240280" y="4599432"/>
            <a:ext cx="2697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LocalからRemoteへ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4956048" y="4599432"/>
            <a:ext cx="5897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LocalのCommitやBranchをRemoteへ送る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14400" y="5184648"/>
            <a:ext cx="6035040" cy="603504"/>
          </a:xfrm>
          <a:prstGeom prst="roundRect">
            <a:avLst>
              <a:gd name="adj" fmla="val 8824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1078992" y="5248656"/>
            <a:ext cx="57058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fetch origin</a:t>
            </a:r>
            <a:endParaRPr lang="en-US" sz="95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switch main</a:t>
            </a:r>
            <a:endParaRPr lang="en-US" sz="95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pull --ff-only</a:t>
            </a:r>
            <a:endParaRPr lang="en-US" sz="950" dirty="0"/>
          </a:p>
          <a:p>
            <a:pPr algn="l" indent="0" marL="0">
              <a:buNone/>
            </a:pPr>
            <a:r>
              <a:rPr lang="en-US" sz="9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push origin feature/header-fix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522122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補足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7818120" y="5202936"/>
            <a:ext cx="3611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sz="1000">
                <a:solidFill>
                  <a:srgbClr val="475569"/>
                </a:solidFill>
                <a:latin typeface="Noto Sans CJK JP"/>
              </a:rPr>
              <a:t>pullは取得内容をLocal Branchへ反映し、</a:t>
            </a:r>
            <a:endParaRPr lang="en-US" sz="1070" dirty="0"/>
          </a:p>
          <a:p>
            <a:pPr algn="l"/>
            <a:r>
              <a:rPr sz="1000">
                <a:solidFill>
                  <a:srgbClr val="475569"/>
                </a:solidFill>
                <a:latin typeface="Noto Sans CJK JP"/>
              </a:rPr>
              <a:t>履歴を更新します。</a:t>
            </a:r>
          </a:p>
        </p:txBody>
      </p:sp>
      <p:sp>
        <p:nvSpPr>
          <p:cNvPr id="29" name="Shape 27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Remoteの状態だけ確認したいときはfetch、Local Branchへ反映したいときはpullを使います。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01 / Git・GitHub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BranchからPull Requestまで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作業はBranchで進め、その変更をbaseへ取り込むためにPull Requestを作ります。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58368" y="2194560"/>
            <a:ext cx="1956816" cy="1965960"/>
          </a:xfrm>
          <a:prstGeom prst="roundRect">
            <a:avLst>
              <a:gd name="adj" fmla="val 3738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2395728"/>
            <a:ext cx="310896" cy="310896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404872"/>
            <a:ext cx="3108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</a:t>
            </a:r>
            <a:endParaRPr lang="en-US" sz="85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871216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mainを更新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319272"/>
            <a:ext cx="16276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sz="1020">
                <a:solidFill>
                  <a:srgbClr val="475569"/>
                </a:solidFill>
                <a:latin typeface="Noto Sans CJK JP"/>
              </a:rPr>
              <a:t>最新のmainを取得する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2615184" y="3163824"/>
            <a:ext cx="28346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2916936" y="2194560"/>
            <a:ext cx="1956816" cy="1965960"/>
          </a:xfrm>
          <a:prstGeom prst="roundRect">
            <a:avLst>
              <a:gd name="adj" fmla="val 3738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3081528" y="2395728"/>
            <a:ext cx="310896" cy="310896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081528" y="2404872"/>
            <a:ext cx="3108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</a:t>
            </a:r>
            <a:endParaRPr lang="en-US" sz="850" dirty="0"/>
          </a:p>
        </p:txBody>
      </p:sp>
      <p:sp>
        <p:nvSpPr>
          <p:cNvPr id="14" name="Text 12"/>
          <p:cNvSpPr txBox="1"/>
          <p:nvPr/>
        </p:nvSpPr>
        <p:spPr>
          <a:xfrm>
            <a:off x="3099816" y="2871216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Branchを作成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081528" y="3319272"/>
            <a:ext cx="16276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feature/header-fix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4873752" y="3163824"/>
            <a:ext cx="28346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175504" y="2194560"/>
            <a:ext cx="1956816" cy="1965960"/>
          </a:xfrm>
          <a:prstGeom prst="roundRect">
            <a:avLst>
              <a:gd name="adj" fmla="val 3738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5340096" y="2395728"/>
            <a:ext cx="310896" cy="310896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5340096" y="2404872"/>
            <a:ext cx="3108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5358384" y="2871216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340096" y="3319272"/>
            <a:ext cx="16276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変更をCommitとして残す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7132320" y="3163824"/>
            <a:ext cx="28346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434072" y="2194560"/>
            <a:ext cx="1956816" cy="1965960"/>
          </a:xfrm>
          <a:prstGeom prst="roundRect">
            <a:avLst>
              <a:gd name="adj" fmla="val 3738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598664" y="2395728"/>
            <a:ext cx="310896" cy="310896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598664" y="2404872"/>
            <a:ext cx="3108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</a:t>
            </a:r>
            <a:endParaRPr lang="en-US" sz="850" dirty="0"/>
          </a:p>
        </p:txBody>
      </p:sp>
      <p:sp>
        <p:nvSpPr>
          <p:cNvPr id="26" name="Text 24"/>
          <p:cNvSpPr txBox="1"/>
          <p:nvPr/>
        </p:nvSpPr>
        <p:spPr>
          <a:xfrm>
            <a:off x="7616952" y="2871216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Push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7598664" y="3319272"/>
            <a:ext cx="16276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sz="1020">
                <a:solidFill>
                  <a:srgbClr val="475569"/>
                </a:solidFill>
                <a:latin typeface="Noto Sans CJK JP"/>
              </a:rPr>
              <a:t>BranchをGitHubへpush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9390888" y="3163824"/>
            <a:ext cx="28346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9692640" y="2194560"/>
            <a:ext cx="1956816" cy="1965960"/>
          </a:xfrm>
          <a:prstGeom prst="roundRect">
            <a:avLst>
              <a:gd name="adj" fmla="val 3738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9857232" y="2395728"/>
            <a:ext cx="310896" cy="310896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9857232" y="2404872"/>
            <a:ext cx="3108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5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9875520" y="2871216"/>
            <a:ext cx="15727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9857232" y="3319272"/>
            <a:ext cx="16276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mainへの取り込みを提案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822960" y="4526280"/>
            <a:ext cx="6446520" cy="1051560"/>
          </a:xfrm>
          <a:prstGeom prst="roundRect">
            <a:avLst>
              <a:gd name="adj" fmla="val 5217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87552" y="4636008"/>
            <a:ext cx="611733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switch main</a:t>
            </a:r>
            <a:endParaRPr lang="en-US" sz="930" dirty="0"/>
          </a:p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pull --ff-only</a:t>
            </a:r>
            <a:endParaRPr lang="en-US" sz="930" dirty="0"/>
          </a:p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switch -c feature/header-fix</a:t>
            </a:r>
            <a:endParaRPr lang="en-US" sz="930" dirty="0"/>
          </a:p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# edit</a:t>
            </a:r>
            <a:endParaRPr lang="en-US" sz="930" dirty="0"/>
          </a:p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add . &amp;&amp; git commit -m "Fix header"</a:t>
            </a:r>
            <a:endParaRPr lang="en-US" sz="930" dirty="0"/>
          </a:p>
          <a:p>
            <a:pPr algn="l" indent="0" marL="0">
              <a:buNone/>
            </a:pPr>
            <a:r>
              <a:rPr lang="en-US" sz="93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git push -u origin feature/header-fix</a:t>
            </a:r>
            <a:endParaRPr lang="en-US" sz="930" dirty="0"/>
          </a:p>
        </p:txBody>
      </p:sp>
      <p:sp>
        <p:nvSpPr>
          <p:cNvPr id="36" name="Text 34"/>
          <p:cNvSpPr txBox="1"/>
          <p:nvPr/>
        </p:nvSpPr>
        <p:spPr>
          <a:xfrm>
            <a:off x="7607808" y="4608576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b="1" sz="1050">
                <a:solidFill>
                  <a:srgbClr val="0F172A"/>
                </a:solidFill>
                <a:latin typeface="Noto Sans CJK JP"/>
              </a:rPr>
              <a:t>Pull Requestは、Branchの変更を</a:t>
            </a:r>
            <a:endParaRPr lang="en-US" sz="1150" dirty="0"/>
          </a:p>
          <a:p>
            <a:pPr algn="l"/>
            <a:r>
              <a:rPr b="1" sz="1050">
                <a:solidFill>
                  <a:srgbClr val="0F172A"/>
                </a:solidFill>
                <a:latin typeface="Noto Sans CJK JP"/>
              </a:rPr>
              <a:t>baseへ取り込む提案です。</a:t>
            </a:r>
          </a:p>
        </p:txBody>
      </p:sp>
      <p:sp>
        <p:nvSpPr>
          <p:cNvPr id="37" name="Text 35"/>
          <p:cNvSpPr txBox="1"/>
          <p:nvPr/>
        </p:nvSpPr>
        <p:spPr>
          <a:xfrm>
            <a:off x="7607808" y="5029200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sz="1019">
                <a:solidFill>
                  <a:srgbClr val="475569"/>
                </a:solidFill>
                <a:latin typeface="Noto Sans CJK JP"/>
              </a:rPr>
              <a:t>Pull Requestには、変更内容、レビュー、</a:t>
            </a:r>
            <a:endParaRPr lang="en-US" sz="1070" dirty="0"/>
          </a:p>
          <a:p>
            <a:pPr algn="l"/>
            <a:r>
              <a:rPr sz="1019">
                <a:solidFill>
                  <a:srgbClr val="475569"/>
                </a:solidFill>
                <a:latin typeface="Noto Sans CJK JP"/>
              </a:rPr>
              <a:t>CIの結果などをまとめて残せます。</a:t>
            </a:r>
          </a:p>
        </p:txBody>
      </p:sp>
      <p:sp>
        <p:nvSpPr>
          <p:cNvPr id="38" name="Shape 36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Branchには作業履歴が残り、Pull Requestではその変更をbaseへ取り込むまでの確認を行います。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Request画面で確認するもの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Conversation、Commits、Checks、Files changedには、同じ変更に関する情報がそれぞれ表示されます。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49808" y="1993392"/>
            <a:ext cx="4983480" cy="1188720"/>
          </a:xfrm>
          <a:prstGeom prst="roundRect">
            <a:avLst>
              <a:gd name="adj" fmla="val 6154"/>
            </a:avLst>
          </a:prstGeom>
          <a:solidFill>
            <a:srgbClr val="FFF1E9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49808" y="1993392"/>
            <a:ext cx="54864" cy="1188720"/>
          </a:xfrm>
          <a:prstGeom prst="rect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914400" y="2103120"/>
            <a:ext cx="469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Conversation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478024"/>
            <a:ext cx="46908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変更の目的、説明、コメント、レビュー履歴</a:t>
            </a:r>
            <a:endParaRPr lang="en-US" sz="1120" dirty="0"/>
          </a:p>
        </p:txBody>
      </p:sp>
      <p:sp>
        <p:nvSpPr>
          <p:cNvPr id="9" name="Shape 7"/>
          <p:cNvSpPr/>
          <p:nvPr/>
        </p:nvSpPr>
        <p:spPr>
          <a:xfrm>
            <a:off x="6099048" y="1993392"/>
            <a:ext cx="4983480" cy="1188720"/>
          </a:xfrm>
          <a:prstGeom prst="roundRect">
            <a:avLst>
              <a:gd name="adj" fmla="val 6154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99048" y="1993392"/>
            <a:ext cx="54864" cy="1188720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263640" y="2103120"/>
            <a:ext cx="469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263640" y="2478024"/>
            <a:ext cx="46908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120">
                <a:solidFill>
                  <a:srgbClr val="475569"/>
                </a:solidFill>
                <a:latin typeface="Noto Sans CJK JP"/>
              </a:rPr>
              <a:t>PRのBranchに含まれるCommit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749808" y="3438144"/>
            <a:ext cx="4983480" cy="1188720"/>
          </a:xfrm>
          <a:prstGeom prst="roundRect">
            <a:avLst>
              <a:gd name="adj" fmla="val 6154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49808" y="3438144"/>
            <a:ext cx="54864" cy="1188720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914400" y="3547872"/>
            <a:ext cx="469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Checks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3922776"/>
            <a:ext cx="46908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CI、Build、Securityなどの自動検証</a:t>
            </a:r>
            <a:endParaRPr lang="en-US" sz="1120" dirty="0"/>
          </a:p>
        </p:txBody>
      </p:sp>
      <p:sp>
        <p:nvSpPr>
          <p:cNvPr id="17" name="Shape 15"/>
          <p:cNvSpPr/>
          <p:nvPr/>
        </p:nvSpPr>
        <p:spPr>
          <a:xfrm>
            <a:off x="6099048" y="3438144"/>
            <a:ext cx="4983480" cy="1188720"/>
          </a:xfrm>
          <a:prstGeom prst="roundRect">
            <a:avLst>
              <a:gd name="adj" fmla="val 6154"/>
            </a:avLst>
          </a:prstGeom>
          <a:solidFill>
            <a:srgbClr val="FFFBEB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099048" y="3438144"/>
            <a:ext cx="54864" cy="1188720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263640" y="3547872"/>
            <a:ext cx="4690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Files changed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3922776"/>
            <a:ext cx="46908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baseとの差分と行ごとのレビューコメント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3429000" y="5065776"/>
            <a:ext cx="5349240" cy="603504"/>
          </a:xfrm>
          <a:prstGeom prst="roundRect">
            <a:avLst>
              <a:gd name="adj" fmla="val 12121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3675888" y="5230368"/>
            <a:ext cx="1170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 box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4828032" y="5193792"/>
            <a:ext cx="36941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040">
                <a:solidFill>
                  <a:srgbClr val="475569"/>
                </a:solidFill>
                <a:latin typeface="Noto Sans CJK JP"/>
              </a:rPr>
              <a:t>レビュー、Checks、競合など、Mergeまでに満たす条件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Files changedだけで判断せず、PRの目的、Commit、Checks、Merge条件もあわせて確認します。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Issue / Pull Request / Discussion の使い分け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課題の記録、変更のレビュー、相談や議論では、使う場所が異なります。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後から何を確認したいかを考えて、Issue、Pull Request、Discussionを使い分けます。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53440" y="2057400"/>
            <a:ext cx="3230880" cy="178308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53440" y="2057400"/>
            <a:ext cx="48768" cy="178308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24128" y="2180844"/>
            <a:ext cx="288950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Issue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24128" y="2564892"/>
            <a:ext cx="1402080" cy="30861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144" tIns="0" rIns="9144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C2410C"/>
                </a:solidFill>
                <a:latin typeface="Noto Sans CJK JP"/>
              </a:rPr>
              <a:t>課題・背景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4128" y="2962656"/>
            <a:ext cx="2889504" cy="75438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475569"/>
                </a:solidFill>
                <a:latin typeface="Noto Sans CJK JP"/>
              </a:rPr>
              <a:t>課題、要件、不具合、
判断の経緯を記録する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480560" y="2057400"/>
            <a:ext cx="3230880" cy="178308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480560" y="2057400"/>
            <a:ext cx="48768" cy="178308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651248" y="2180844"/>
            <a:ext cx="288950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Pull Request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651248" y="2564892"/>
            <a:ext cx="1402080" cy="30861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144" tIns="0" rIns="9144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F6F8F"/>
                </a:solidFill>
                <a:latin typeface="Noto Sans CJK JP"/>
              </a:rPr>
              <a:t>変更・検証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51248" y="2962656"/>
            <a:ext cx="2889504" cy="75438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475569"/>
                </a:solidFill>
                <a:latin typeface="Noto Sans CJK JP"/>
              </a:rPr>
              <a:t>baseへ取り込む変更を提案し、
レビューやChecksを確認する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107680" y="2057400"/>
            <a:ext cx="3230880" cy="178308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107680" y="2057400"/>
            <a:ext cx="48768" cy="178308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78368" y="2180844"/>
            <a:ext cx="288950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172A"/>
                </a:solidFill>
                <a:latin typeface="Noto Sans CJK JP"/>
              </a:rPr>
              <a:t>Discussion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278368" y="2564892"/>
            <a:ext cx="1402080" cy="308610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144" tIns="0" rIns="9144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C7664"/>
                </a:solidFill>
                <a:latin typeface="Noto Sans CJK JP"/>
              </a:rPr>
              <a:t>相談・議論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78368" y="2962656"/>
            <a:ext cx="2889504" cy="75438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0" b="0">
                <a:solidFill>
                  <a:srgbClr val="475569"/>
                </a:solidFill>
                <a:latin typeface="Noto Sans CJK JP"/>
              </a:rPr>
              <a:t>方針が固まる前の質問や意見交換、
コミュニティでの議論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4400" y="4046220"/>
            <a:ext cx="182880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2410C"/>
                </a:solidFill>
                <a:latin typeface="Noto Sans CJK JP"/>
              </a:rPr>
              <a:t>実装に進む</a:t>
            </a:r>
          </a:p>
        </p:txBody>
      </p:sp>
      <p:sp>
        <p:nvSpPr>
          <p:cNvPr id="44" name="Right Arrow 43"/>
          <p:cNvSpPr/>
          <p:nvPr/>
        </p:nvSpPr>
        <p:spPr>
          <a:xfrm>
            <a:off x="2072640" y="4080510"/>
            <a:ext cx="4511040" cy="150876"/>
          </a:xfrm>
          <a:prstGeom prst="rightArrow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705600" y="4217670"/>
            <a:ext cx="292608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2C7664"/>
                </a:solidFill>
                <a:latin typeface="Noto Sans CJK JP"/>
              </a:rPr>
              <a:t>必要なら Issue へ戻す</a:t>
            </a:r>
          </a:p>
        </p:txBody>
      </p:sp>
      <p:sp>
        <p:nvSpPr>
          <p:cNvPr id="46" name="Left Arrow 45"/>
          <p:cNvSpPr/>
          <p:nvPr/>
        </p:nvSpPr>
        <p:spPr>
          <a:xfrm>
            <a:off x="2072640" y="4389120"/>
            <a:ext cx="6827520" cy="150876"/>
          </a:xfrm>
          <a:prstGeom prst="leftArrow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53440" y="4834890"/>
            <a:ext cx="1463040" cy="260604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0F172A"/>
                </a:solidFill>
                <a:latin typeface="Noto Sans CJK JP"/>
              </a:rPr>
              <a:t>代表的な流れ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99360" y="4834890"/>
            <a:ext cx="80467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0" b="0">
                <a:solidFill>
                  <a:srgbClr val="475569"/>
                </a:solidFill>
                <a:latin typeface="Noto Sans CJK JP"/>
              </a:rPr>
              <a:t>Issue → Branch → Pull Request → Merge → Issue close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sz="2500" b="1">
                <a:solidFill>
                  <a:srgbClr val="0F172A"/>
                </a:solidFill>
                <a:latin typeface="Noto Sans CJK JP"/>
              </a:rPr>
              <a:t>Diffが示すもの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Diffは2つの状態を比べた結果です。比較するbaseとheadが変われば、表示される差分も変わります。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49808" y="1920240"/>
            <a:ext cx="5120640" cy="3584448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987552" y="215798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 graph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78992" y="312724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078992" y="312724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1371600" y="3273552"/>
            <a:ext cx="658368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029968" y="312724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029968" y="312724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2322576" y="3273552"/>
            <a:ext cx="658368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2980944" y="312724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2980944" y="312724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273552" y="3273552"/>
            <a:ext cx="658368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931920" y="312724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3931920" y="312724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224528" y="3273552"/>
            <a:ext cx="658368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4882896" y="312724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882896" y="312724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E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2542032" y="2633472"/>
            <a:ext cx="1051560" cy="292608"/>
          </a:xfrm>
          <a:prstGeom prst="roundRect">
            <a:avLst>
              <a:gd name="adj" fmla="val 50000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2615184" y="2647188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base: C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407408" y="3611880"/>
            <a:ext cx="1097280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480560" y="3625596"/>
            <a:ext cx="950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head: E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005840" y="4133088"/>
            <a:ext cx="44622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Requestでは、baseとの共通祖先から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headまでの変更を確認します</a:t>
            </a:r>
            <a:endParaRPr lang="en-US" sz="1120" dirty="0"/>
          </a:p>
        </p:txBody>
      </p:sp>
      <p:sp>
        <p:nvSpPr>
          <p:cNvPr id="26" name="Shape 24"/>
          <p:cNvSpPr/>
          <p:nvPr/>
        </p:nvSpPr>
        <p:spPr>
          <a:xfrm>
            <a:off x="6236208" y="1920240"/>
            <a:ext cx="4983480" cy="3584448"/>
          </a:xfrm>
          <a:prstGeom prst="roundRect">
            <a:avLst>
              <a:gd name="adj" fmla="val 2041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510528" y="2194560"/>
            <a:ext cx="4407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Files changedで確認する内容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565392" y="2724912"/>
            <a:ext cx="109728" cy="10972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821424" y="26517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追加された行</a:t>
            </a:r>
            <a:endParaRPr lang="en-US" sz="1080" dirty="0"/>
          </a:p>
        </p:txBody>
      </p:sp>
      <p:sp>
        <p:nvSpPr>
          <p:cNvPr id="30" name="Shape 28"/>
          <p:cNvSpPr/>
          <p:nvPr/>
        </p:nvSpPr>
        <p:spPr>
          <a:xfrm>
            <a:off x="6565392" y="3182112"/>
            <a:ext cx="109728" cy="10972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821424" y="31089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削除された行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6565392" y="3639312"/>
            <a:ext cx="109728" cy="10972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6821424" y="35661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変更されたファイル</a:t>
            </a:r>
            <a:endParaRPr lang="en-US" sz="1080" dirty="0"/>
          </a:p>
        </p:txBody>
      </p:sp>
      <p:sp>
        <p:nvSpPr>
          <p:cNvPr id="34" name="Shape 32"/>
          <p:cNvSpPr/>
          <p:nvPr/>
        </p:nvSpPr>
        <p:spPr>
          <a:xfrm>
            <a:off x="6565392" y="4096512"/>
            <a:ext cx="109728" cy="10972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6821424" y="40233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080">
                <a:solidFill>
                  <a:srgbClr val="475569"/>
                </a:solidFill>
                <a:latin typeface="Noto Sans CJK JP"/>
              </a:rPr>
              <a:t>レビューコメントの位置</a:t>
            </a:r>
            <a:endParaRPr lang="en-US" sz="1080" dirty="0"/>
          </a:p>
        </p:txBody>
      </p:sp>
      <p:sp>
        <p:nvSpPr>
          <p:cNvPr id="36" name="Shape 34"/>
          <p:cNvSpPr/>
          <p:nvPr/>
        </p:nvSpPr>
        <p:spPr>
          <a:xfrm>
            <a:off x="6565392" y="4553712"/>
            <a:ext cx="109728" cy="10972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6821424" y="448056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080">
                <a:solidFill>
                  <a:srgbClr val="475569"/>
                </a:solidFill>
                <a:latin typeface="Noto Sans CJK JP"/>
              </a:rPr>
              <a:t>base更新後のDiff変化</a:t>
            </a:r>
            <a:endParaRPr lang="en-US" sz="1080" dirty="0"/>
          </a:p>
        </p:txBody>
      </p:sp>
      <p:sp>
        <p:nvSpPr>
          <p:cNvPr id="38" name="Text 36"/>
          <p:cNvSpPr txBox="1"/>
          <p:nvPr/>
        </p:nvSpPr>
        <p:spPr>
          <a:xfrm>
            <a:off x="6510528" y="4992624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Diffだけでは動作までは分からない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7973568" y="4956048"/>
            <a:ext cx="2880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差分が意図どおりでも、BuildやTestで失敗することがあります。</a:t>
            </a:r>
            <a:endParaRPr lang="en-US" sz="1010" dirty="0"/>
          </a:p>
        </p:txBody>
      </p:sp>
      <p:sp>
        <p:nvSpPr>
          <p:cNvPr id="40" name="Shape 38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Diffを見るときは、どのbaseとheadを比較しているかも確認します。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Reviewの種類と意味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Comment、Approve、Request changesでは、意味とMergeへの影響がそれぞれ異なります。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レビュー結果は、誰がどのCommit SHAを確認し、どのように判断したかまで追える状態にします。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92480" y="1988819"/>
            <a:ext cx="3450335" cy="130302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92480" y="1988819"/>
            <a:ext cx="48768" cy="130302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3168" y="211226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Comment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3168" y="2496312"/>
            <a:ext cx="3108959" cy="67208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意見・質問・補足
Merge 可否を直接決めるものではない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98848" y="1988819"/>
            <a:ext cx="3450335" cy="130302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98848" y="1988819"/>
            <a:ext cx="48768" cy="130302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69536" y="211226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Approve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69536" y="2496312"/>
            <a:ext cx="3108959" cy="67208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変更を承認する
必要な承認数に含まれる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05216" y="1988819"/>
            <a:ext cx="3450335" cy="1303020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205216" y="1988819"/>
            <a:ext cx="48768" cy="1303020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75904" y="211226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Request changes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75904" y="2496312"/>
            <a:ext cx="3108959" cy="67208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修正を求める
設定によって Merge を止める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92480" y="3566160"/>
            <a:ext cx="1706880" cy="27432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0F172A"/>
                </a:solidFill>
                <a:latin typeface="Noto Sans CJK JP"/>
              </a:rPr>
              <a:t>レビューの周辺機能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92480" y="3977639"/>
            <a:ext cx="3450335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92480" y="3977639"/>
            <a:ext cx="48768" cy="96012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3168" y="410108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Review thread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3168" y="4485131"/>
            <a:ext cx="3108959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行コメントに返信し、修正後に Resolve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498848" y="3977639"/>
            <a:ext cx="3450335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498848" y="3977639"/>
            <a:ext cx="48768" cy="96012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669536" y="410108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Stale approval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69536" y="4485131"/>
            <a:ext cx="3108959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新しい Commit で以前の Approve が無効になることがある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205216" y="3977639"/>
            <a:ext cx="3450335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205216" y="3977639"/>
            <a:ext cx="48768" cy="96012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375904" y="4101084"/>
            <a:ext cx="3108959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CODEOWNERS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75904" y="4485131"/>
            <a:ext cx="3108959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指定ファイルの Reviewer を自動で要求できる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レビュー対象はhead SHAで確認する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RequestにCommitを追加するとhead SHAが変わります。CIやレビューの対象SHAが最新のheadと一致しているか確認します。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41248" y="2249424"/>
            <a:ext cx="1591056" cy="822960"/>
          </a:xfrm>
          <a:prstGeom prst="roundRect">
            <a:avLst>
              <a:gd name="adj" fmla="val 8889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914400" y="246888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PR #200</a:t>
            </a:r>
            <a:endParaRPr lang="en-US" sz="1030" dirty="0"/>
          </a:p>
        </p:txBody>
      </p:sp>
      <p:sp>
        <p:nvSpPr>
          <p:cNvPr id="7" name="Shape 5"/>
          <p:cNvSpPr/>
          <p:nvPr/>
        </p:nvSpPr>
        <p:spPr>
          <a:xfrm>
            <a:off x="2432304" y="2660904"/>
            <a:ext cx="33832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2816352" y="2249424"/>
            <a:ext cx="1591056" cy="822960"/>
          </a:xfrm>
          <a:prstGeom prst="roundRect">
            <a:avLst>
              <a:gd name="adj" fmla="val 8889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2889504" y="246888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 SHA A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4407408" y="2660904"/>
            <a:ext cx="33832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791456" y="2249424"/>
            <a:ext cx="1591056" cy="822960"/>
          </a:xfrm>
          <a:prstGeom prst="roundRect">
            <a:avLst>
              <a:gd name="adj" fmla="val 8889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864608" y="246888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16653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 PASS</a:t>
            </a:r>
            <a:endParaRPr lang="en-US" sz="1030" dirty="0"/>
          </a:p>
        </p:txBody>
      </p:sp>
      <p:sp>
        <p:nvSpPr>
          <p:cNvPr id="13" name="Shape 11"/>
          <p:cNvSpPr/>
          <p:nvPr/>
        </p:nvSpPr>
        <p:spPr>
          <a:xfrm>
            <a:off x="6382512" y="2660904"/>
            <a:ext cx="33832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766560" y="2249424"/>
            <a:ext cx="1591056" cy="822960"/>
          </a:xfrm>
          <a:prstGeom prst="roundRect">
            <a:avLst>
              <a:gd name="adj" fmla="val 8889"/>
            </a:avLst>
          </a:prstGeom>
          <a:solidFill>
            <a:srgbClr val="FFFBEB"/>
          </a:solidFill>
          <a:ln w="12700">
            <a:solidFill>
              <a:srgbClr val="FFFBEB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839712" y="246888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新Commit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8357616" y="2660904"/>
            <a:ext cx="33832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741664" y="2249424"/>
            <a:ext cx="1591056" cy="822960"/>
          </a:xfrm>
          <a:prstGeom prst="roundRect">
            <a:avLst>
              <a:gd name="adj" fmla="val 8889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814816" y="246888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 SHA B</a:t>
            </a:r>
            <a:endParaRPr lang="en-US" sz="1030" dirty="0"/>
          </a:p>
        </p:txBody>
      </p:sp>
      <p:sp>
        <p:nvSpPr>
          <p:cNvPr id="19" name="Text 17"/>
          <p:cNvSpPr txBox="1"/>
          <p:nvPr/>
        </p:nvSpPr>
        <p:spPr>
          <a:xfrm>
            <a:off x="1060704" y="3529584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6653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 PASSは SHA A に対する結果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784848" y="3529584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新しいCommitで SHA B に変わる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32688" y="4041648"/>
            <a:ext cx="10561320" cy="1078992"/>
          </a:xfrm>
          <a:prstGeom prst="roundRect">
            <a:avLst>
              <a:gd name="adj" fmla="val 6780"/>
            </a:avLst>
          </a:prstGeom>
          <a:solidFill>
            <a:srgbClr val="FEF2F2"/>
          </a:solidFill>
          <a:ln w="12700">
            <a:solidFill>
              <a:srgbClr val="FEF2F2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188720" y="4279392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91C1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確認する点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2542032" y="4224528"/>
            <a:ext cx="8183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200" b="1">
                <a:solidFill>
                  <a:srgbClr val="0F172A"/>
                </a:solidFill>
                <a:latin typeface="Noto Sans CJK JP"/>
              </a:rPr>
              <a:t>CIがPASSしたSHAと、現在のhead SHAが同じかを確認する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542032" y="4663440"/>
            <a:ext cx="77906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7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Independent QC、Required checks、Deployの証跡を同じSHAにそろえる</a:t>
            </a:r>
            <a:endParaRPr lang="en-US" sz="1070" dirty="0"/>
          </a:p>
        </p:txBody>
      </p:sp>
      <p:sp>
        <p:nvSpPr>
          <p:cNvPr id="25" name="Shape 23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Netsujoでは、検証対象が途中で変わらないよう、確認するCommit SHAを固定します。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Merge方法と履歴の残り方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GitHubではMerge commit、Squash merge、Rebase mergeを選べます。どの方式を使えるかはRepository設定で制限できます。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13232" y="1938528"/>
            <a:ext cx="3547872" cy="2724912"/>
          </a:xfrm>
          <a:prstGeom prst="roundRect">
            <a:avLst>
              <a:gd name="adj" fmla="val 2685"/>
            </a:avLst>
          </a:prstGeom>
          <a:solidFill>
            <a:srgbClr val="FFF1E9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13232" y="1938528"/>
            <a:ext cx="54864" cy="2724912"/>
          </a:xfrm>
          <a:prstGeom prst="rect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77824" y="2048256"/>
            <a:ext cx="3255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 commit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77824" y="2423160"/>
            <a:ext cx="325526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featureのCommitを残したまま、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mainにMerge commitを追加する</a:t>
            </a:r>
            <a:endParaRPr lang="en-US" sz="1120" dirty="0"/>
          </a:p>
        </p:txBody>
      </p:sp>
      <p:sp>
        <p:nvSpPr>
          <p:cNvPr id="9" name="Shape 7"/>
          <p:cNvSpPr/>
          <p:nvPr/>
        </p:nvSpPr>
        <p:spPr>
          <a:xfrm>
            <a:off x="877824" y="3703320"/>
            <a:ext cx="3200400" cy="658368"/>
          </a:xfrm>
          <a:prstGeom prst="roundRect">
            <a:avLst>
              <a:gd name="adj" fmla="val 8333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42416" y="3813048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A—B—C—M</a:t>
            </a: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\ D—E /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35424" y="1938528"/>
            <a:ext cx="3547872" cy="2724912"/>
          </a:xfrm>
          <a:prstGeom prst="roundRect">
            <a:avLst>
              <a:gd name="adj" fmla="val 2685"/>
            </a:avLst>
          </a:prstGeom>
          <a:solidFill>
            <a:srgbClr val="E8F1ED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535424" y="1938528"/>
            <a:ext cx="54864" cy="2724912"/>
          </a:xfrm>
          <a:prstGeom prst="rect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700016" y="2048256"/>
            <a:ext cx="3255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Squash merge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700016" y="2423160"/>
            <a:ext cx="325526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featureの変更を1つのCommitにまとめ、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mainへ追加する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4700016" y="3703320"/>
            <a:ext cx="3200400" cy="658368"/>
          </a:xfrm>
          <a:prstGeom prst="roundRect">
            <a:avLst>
              <a:gd name="adj" fmla="val 8333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864608" y="3813048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A—B—C—S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357616" y="1938528"/>
            <a:ext cx="3547872" cy="2724912"/>
          </a:xfrm>
          <a:prstGeom prst="roundRect">
            <a:avLst>
              <a:gd name="adj" fmla="val 2685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8357616" y="1938528"/>
            <a:ext cx="54864" cy="2724912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8522208" y="2048256"/>
            <a:ext cx="3255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Rebase merge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522208" y="2423160"/>
            <a:ext cx="325526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featureの各Commitをmainの先端へ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載せ替え、履歴を直線状にする</a:t>
            </a:r>
            <a:endParaRPr lang="en-US" sz="1120" dirty="0"/>
          </a:p>
        </p:txBody>
      </p:sp>
      <p:sp>
        <p:nvSpPr>
          <p:cNvPr id="21" name="Shape 19"/>
          <p:cNvSpPr/>
          <p:nvPr/>
        </p:nvSpPr>
        <p:spPr>
          <a:xfrm>
            <a:off x="8522208" y="3703320"/>
            <a:ext cx="3200400" cy="658368"/>
          </a:xfrm>
          <a:prstGeom prst="roundRect">
            <a:avLst>
              <a:gd name="adj" fmla="val 8333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686800" y="3813048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A—B—C—D′—E′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841248" y="5001768"/>
            <a:ext cx="960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選ぶときの基準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1783080" y="4965192"/>
            <a:ext cx="9235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履歴の読みやすさ、個々のCommitを残す必要性、線形履歴の要件など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Merge方式はRepositoryの運用方針に合わせます。方式がばらばらだと、履歴を追いにくくなります。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Rebase後にSHAが変わる理由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RebaseではCommitを別の親Commitの上に作り直すため、内容が同じでも新しいCommitとして扱われます。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841248" y="1920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Before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950976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950976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243584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975104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975104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267712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2999232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2999232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584448" y="331012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584448" y="331012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608576" y="331012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4608576" y="331012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E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145536" y="2724912"/>
            <a:ext cx="566928" cy="731520"/>
          </a:xfrm>
          <a:prstGeom prst="line">
            <a:avLst/>
          </a:prstGeom>
          <a:noFill/>
          <a:ln w="1651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3877056" y="3456432"/>
            <a:ext cx="731520" cy="0"/>
          </a:xfrm>
          <a:prstGeom prst="line">
            <a:avLst/>
          </a:prstGeom>
          <a:noFill/>
          <a:ln w="1651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3584448" y="2578608"/>
            <a:ext cx="292608" cy="292608"/>
          </a:xfrm>
          <a:prstGeom prst="ellipse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584448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X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3291840" y="2724912"/>
            <a:ext cx="292608" cy="0"/>
          </a:xfrm>
          <a:prstGeom prst="line">
            <a:avLst/>
          </a:prstGeom>
          <a:noFill/>
          <a:ln w="1651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108192" y="19202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After: rebase onto X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17920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217920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6510528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7242048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242048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7534656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8266176" y="2578608"/>
            <a:ext cx="292608" cy="292608"/>
          </a:xfrm>
          <a:prstGeom prst="ellipse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8266176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8558784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9290304" y="2578608"/>
            <a:ext cx="292608" cy="292608"/>
          </a:xfrm>
          <a:prstGeom prst="ellipse">
            <a:avLst/>
          </a:prstGeom>
          <a:solidFill>
            <a:srgbClr val="2C7664"/>
          </a:solidFill>
          <a:ln w="12700">
            <a:solidFill>
              <a:srgbClr val="2C7664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9290304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X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9582912" y="2724912"/>
            <a:ext cx="731520" cy="0"/>
          </a:xfrm>
          <a:prstGeom prst="line">
            <a:avLst/>
          </a:prstGeom>
          <a:noFill/>
          <a:ln w="1651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10314432" y="257860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10314432" y="257860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D′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10314432" y="3310128"/>
            <a:ext cx="292608" cy="292608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10314432" y="331012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E′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10460736" y="2871216"/>
            <a:ext cx="0" cy="438912"/>
          </a:xfrm>
          <a:prstGeom prst="line">
            <a:avLst/>
          </a:prstGeom>
          <a:noFill/>
          <a:ln w="1651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841248" y="4151376"/>
            <a:ext cx="10442448" cy="932688"/>
          </a:xfrm>
          <a:prstGeom prst="roundRect">
            <a:avLst>
              <a:gd name="adj" fmla="val 7843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1097280" y="4379976"/>
            <a:ext cx="9893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200" b="1">
                <a:solidFill>
                  <a:srgbClr val="0F172A"/>
                </a:solidFill>
                <a:latin typeface="Noto Sans CJK JP"/>
              </a:rPr>
              <a:t>DとEは親Commitが変わるため、D′ / E′として作り直される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1097280" y="472744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そのためCommit SHAも変わる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5" name="Text 43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共有しているBranchをRebaseしてforce pushすると、他の人が見ている履歴や既存の検証結果とずれることがあります。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Conflictが起きたとき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同じ箇所に異なる変更が重なると、Gitだけでは最終内容を決められません。変更の意図を確認して解消します。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04672" y="1993392"/>
            <a:ext cx="4736592" cy="2048256"/>
          </a:xfrm>
          <a:prstGeom prst="roundRect">
            <a:avLst>
              <a:gd name="adj" fmla="val 2679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969264" y="2103120"/>
            <a:ext cx="44074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&lt;&lt;&lt;&lt;&lt;&lt;&lt; HEAD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const mode = "strict";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=======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const mode = "safe";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&gt;&gt;&gt;&gt;&gt;&gt;&gt; feature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925312" y="1993392"/>
            <a:ext cx="5212080" cy="2048256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199632" y="224942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解消の手順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236208" y="267004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1. 両方の変更意図を確認する</a:t>
            </a:r>
            <a:endParaRPr lang="en-US" sz="1020" dirty="0"/>
          </a:p>
        </p:txBody>
      </p:sp>
      <p:sp>
        <p:nvSpPr>
          <p:cNvPr id="10" name="Text 8"/>
          <p:cNvSpPr txBox="1"/>
          <p:nvPr/>
        </p:nvSpPr>
        <p:spPr>
          <a:xfrm>
            <a:off x="6236208" y="294436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2. 残す内容を決める</a:t>
            </a:r>
            <a:endParaRPr lang="en-US" sz="1020" dirty="0"/>
          </a:p>
        </p:txBody>
      </p:sp>
      <p:sp>
        <p:nvSpPr>
          <p:cNvPr id="11" name="Text 9"/>
          <p:cNvSpPr txBox="1"/>
          <p:nvPr/>
        </p:nvSpPr>
        <p:spPr>
          <a:xfrm>
            <a:off x="6236208" y="321868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3. Conflict markerを削除する</a:t>
            </a:r>
            <a:endParaRPr lang="en-US" sz="1020" dirty="0"/>
          </a:p>
        </p:txBody>
      </p:sp>
      <p:sp>
        <p:nvSpPr>
          <p:cNvPr id="12" name="Text 10"/>
          <p:cNvSpPr txBox="1"/>
          <p:nvPr/>
        </p:nvSpPr>
        <p:spPr>
          <a:xfrm>
            <a:off x="6236208" y="349300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4. TestやBuildで確認する</a:t>
            </a:r>
            <a:endParaRPr lang="en-US" sz="1020" dirty="0"/>
          </a:p>
        </p:txBody>
      </p:sp>
      <p:sp>
        <p:nvSpPr>
          <p:cNvPr id="13" name="Text 11"/>
          <p:cNvSpPr txBox="1"/>
          <p:nvPr/>
        </p:nvSpPr>
        <p:spPr>
          <a:xfrm>
            <a:off x="6236208" y="3767328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5. 解消後のCommitを作る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04672" y="4370832"/>
            <a:ext cx="10332720" cy="804672"/>
          </a:xfrm>
          <a:prstGeom prst="roundRect">
            <a:avLst>
              <a:gd name="adj" fmla="val 9091"/>
            </a:avLst>
          </a:prstGeom>
          <a:solidFill>
            <a:srgbClr val="FFFBEB"/>
          </a:solidFill>
          <a:ln w="12700">
            <a:solidFill>
              <a:srgbClr val="FFFBEB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042416" y="4590288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補足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755648" y="4535424"/>
            <a:ext cx="87416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30" b="1">
                <a:solidFill>
                  <a:srgbClr val="0F172A"/>
                </a:solidFill>
                <a:latin typeface="Noto Sans CJK JP"/>
              </a:rPr>
              <a:t>Conflictを解消した後も、最終的なコードが意図どおりかを確認します。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Conflictは、Gitが安全に自動統合できないと判断して処理を止めた状態です。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mainを守るRepository設定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 protectionやRulesetsを使うと、Merge前に必要なレビューやChecksをGitHub側で必須にできます。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Merge条件をRepository側で設定しておくと、担当者による運用のばらつきを減らせます。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792480" y="1988819"/>
            <a:ext cx="5120640" cy="137160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92480" y="1988819"/>
            <a:ext cx="48768" cy="137160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3168" y="2112264"/>
            <a:ext cx="477926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Branch protection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3168" y="2496312"/>
            <a:ext cx="4779263" cy="7406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特定 Branch に直接 push 禁止、Required review、Required status checks などを設定する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78880" y="1988819"/>
            <a:ext cx="5120640" cy="137160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278880" y="1988819"/>
            <a:ext cx="48768" cy="137160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49568" y="2112264"/>
            <a:ext cx="477926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Rulesets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49568" y="2496312"/>
            <a:ext cx="4779263" cy="7406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Branch・Tag・Push に複数ルールをまとめて適用する。ルールを重ねて設定できる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92480" y="3634740"/>
            <a:ext cx="1828800" cy="27432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0F172A"/>
                </a:solidFill>
                <a:latin typeface="Noto Sans CJK JP"/>
              </a:rPr>
              <a:t>主な Merge 条件</a:t>
            </a:r>
          </a:p>
        </p:txBody>
      </p:sp>
      <p:sp>
        <p:nvSpPr>
          <p:cNvPr id="37" name="Oval 36"/>
          <p:cNvSpPr/>
          <p:nvPr/>
        </p:nvSpPr>
        <p:spPr>
          <a:xfrm>
            <a:off x="780288" y="4121658"/>
            <a:ext cx="146304" cy="82296"/>
          </a:xfrm>
          <a:prstGeom prst="ellipse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36320" y="404622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Pull Request 経由を必須にする</a:t>
            </a:r>
          </a:p>
        </p:txBody>
      </p:sp>
      <p:sp>
        <p:nvSpPr>
          <p:cNvPr id="39" name="Oval 38"/>
          <p:cNvSpPr/>
          <p:nvPr/>
        </p:nvSpPr>
        <p:spPr>
          <a:xfrm>
            <a:off x="4437888" y="4121658"/>
            <a:ext cx="146304" cy="82296"/>
          </a:xfrm>
          <a:prstGeom prst="ellipse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693920" y="404622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必要な Approve 数を設定する</a:t>
            </a:r>
          </a:p>
        </p:txBody>
      </p:sp>
      <p:sp>
        <p:nvSpPr>
          <p:cNvPr id="41" name="Oval 40"/>
          <p:cNvSpPr/>
          <p:nvPr/>
        </p:nvSpPr>
        <p:spPr>
          <a:xfrm>
            <a:off x="8095488" y="4121658"/>
            <a:ext cx="146304" cy="82296"/>
          </a:xfrm>
          <a:prstGeom prst="ellipse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51520" y="404622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Required status checks を設定する</a:t>
            </a:r>
          </a:p>
        </p:txBody>
      </p:sp>
      <p:sp>
        <p:nvSpPr>
          <p:cNvPr id="43" name="Oval 42"/>
          <p:cNvSpPr/>
          <p:nvPr/>
        </p:nvSpPr>
        <p:spPr>
          <a:xfrm>
            <a:off x="780288" y="4670298"/>
            <a:ext cx="146304" cy="82296"/>
          </a:xfrm>
          <a:prstGeom prst="ellipse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6320" y="459486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最新 base への更新を求める</a:t>
            </a:r>
          </a:p>
        </p:txBody>
      </p:sp>
      <p:sp>
        <p:nvSpPr>
          <p:cNvPr id="45" name="Oval 44"/>
          <p:cNvSpPr/>
          <p:nvPr/>
        </p:nvSpPr>
        <p:spPr>
          <a:xfrm>
            <a:off x="4437888" y="4670298"/>
            <a:ext cx="146304" cy="82296"/>
          </a:xfrm>
          <a:prstGeom prst="ellipse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93920" y="459486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線形履歴を必須にする</a:t>
            </a:r>
          </a:p>
        </p:txBody>
      </p:sp>
      <p:sp>
        <p:nvSpPr>
          <p:cNvPr id="47" name="Oval 46"/>
          <p:cNvSpPr/>
          <p:nvPr/>
        </p:nvSpPr>
        <p:spPr>
          <a:xfrm>
            <a:off x="8095488" y="4670298"/>
            <a:ext cx="146304" cy="82296"/>
          </a:xfrm>
          <a:prstGeom prst="ellipse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" b="1">
                <a:solidFill>
                  <a:srgbClr val="FFFFFF"/>
                </a:solidFill>
                <a:latin typeface="Noto Sans CJK JP"/>
              </a:rPr>
              <a:t/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51520" y="4594860"/>
            <a:ext cx="304800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475569"/>
                </a:solidFill>
                <a:latin typeface="Noto Sans CJK JP"/>
              </a:rPr>
              <a:t>force push / Branch 削除を制限する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02 / Pull Request・レビュー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Checkまわりの用語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RequestのChecksには複数の種類があります。Merge条件を確認するときは、どのCommit SHAに対する結果かを見ます。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Checksタブでは、Check名だけでなく対象のCommit SHAも確認します。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31520" y="1988819"/>
            <a:ext cx="4998720" cy="116586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1988819"/>
            <a:ext cx="48768" cy="116586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220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0F172A"/>
                </a:solidFill>
                <a:latin typeface="Noto Sans CJK JP"/>
              </a:rPr>
              <a:t>Check run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20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GitHub Actions / App が作る
詳細な検証結果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1988819"/>
            <a:ext cx="4998720" cy="1165860"/>
          </a:xfrm>
          <a:prstGeom prst="roundRect">
            <a:avLst/>
          </a:prstGeom>
          <a:solidFill>
            <a:srgbClr val="EEF4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1988819"/>
            <a:ext cx="48768" cy="1165860"/>
          </a:xfrm>
          <a:prstGeom prst="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8860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0F172A"/>
                </a:solidFill>
                <a:latin typeface="Noto Sans CJK JP"/>
              </a:rPr>
              <a:t>Commit status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860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外部サービスなどが Commit に付ける
比較的シンプルな状態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31520" y="3497580"/>
            <a:ext cx="4998720" cy="116586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31520" y="3497580"/>
            <a:ext cx="48768" cy="116586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02208" y="362102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0F172A"/>
                </a:solidFill>
                <a:latin typeface="Noto Sans CJK JP"/>
              </a:rPr>
              <a:t>Status check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208" y="4005071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Check run と Commit status を含む
Merge 条件に使う検証結果の総称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17920" y="3497580"/>
            <a:ext cx="4998720" cy="116586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17920" y="3497580"/>
            <a:ext cx="48768" cy="116586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88608" y="362102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30" b="1">
                <a:solidFill>
                  <a:srgbClr val="0F172A"/>
                </a:solidFill>
                <a:latin typeface="Noto Sans CJK JP"/>
              </a:rPr>
              <a:t>Required check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88608" y="4005071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Branch protection / Ruleset で
Merge 前に必須とされた Check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14400" y="4937760"/>
            <a:ext cx="10363200" cy="51435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30" b="1">
                <a:solidFill>
                  <a:srgbClr val="0F172A"/>
                </a:solidFill>
                <a:latin typeface="Noto Sans CJK JP"/>
              </a:rPr>
              <a:t>GitHub Actions の結果は通常 Check run。Merge 時は Required check が最新 head SHA で PASS していることを確認します。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 Actionsの構造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 Actionsは、イベントをきっかけにWorkflowが起動し、その中のJobとStepをRunnerが実行します。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993392" cy="1316736"/>
          </a:xfrm>
          <a:prstGeom prst="roundRect">
            <a:avLst>
              <a:gd name="adj" fmla="val 5556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2313432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Event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74320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push / pull_request / manual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542032" y="2752344"/>
            <a:ext cx="256032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852928" y="2103120"/>
            <a:ext cx="1993392" cy="1316736"/>
          </a:xfrm>
          <a:prstGeom prst="roundRect">
            <a:avLst>
              <a:gd name="adj" fmla="val 5556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944368" y="2313432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962656" y="274320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.github/workflows/*.yml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846320" y="2752344"/>
            <a:ext cx="256032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157216" y="2103120"/>
            <a:ext cx="1993392" cy="1316736"/>
          </a:xfrm>
          <a:prstGeom prst="roundRect">
            <a:avLst>
              <a:gd name="adj" fmla="val 5556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248656" y="2313432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266944" y="274320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同じRunnerで順に実行されるStepのまとまり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150608" y="2752344"/>
            <a:ext cx="256032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461504" y="2103120"/>
            <a:ext cx="1993392" cy="1316736"/>
          </a:xfrm>
          <a:prstGeom prst="roundRect">
            <a:avLst>
              <a:gd name="adj" fmla="val 5556"/>
            </a:avLst>
          </a:prstGeom>
          <a:solidFill>
            <a:srgbClr val="FFFBEB"/>
          </a:solidFill>
          <a:ln w="12700">
            <a:solidFill>
              <a:srgbClr val="FFFBE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552944" y="2313432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Step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571232" y="274320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ScriptまたはActionを実行する単位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9454896" y="2752344"/>
            <a:ext cx="256032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765792" y="2103120"/>
            <a:ext cx="1993392" cy="1316736"/>
          </a:xfrm>
          <a:prstGeom prst="roundRect">
            <a:avLst>
              <a:gd name="adj" fmla="val 5556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9857232" y="2313432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Runner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875520" y="2743200"/>
            <a:ext cx="1773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Jobを実際に実行するマシン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950976" y="3986784"/>
            <a:ext cx="5047488" cy="1316736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115568" y="4096512"/>
            <a:ext cx="47183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on: [pull_request]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jobs: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test: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runs-on: ubuntu-latest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steps: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- uses: actions/checkout@v4</a:t>
            </a:r>
            <a:endParaRPr lang="en-US" sz="950" dirty="0"/>
          </a:p>
          <a:p>
            <a:pPr algn="l" indent="0" marL="0">
              <a:buNone/>
            </a:pPr>
            <a:r>
              <a:rPr lang="en-US" sz="95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- run: npm test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6419088" y="40233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それぞれの役割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419088" y="4407408"/>
            <a:ext cx="4343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Workflow：自動化全体</a:t>
            </a:r>
            <a:endParaRPr lang="en-US" sz="1110" dirty="0"/>
          </a:p>
          <a:p>
            <a:pPr algn="l" indent="0" marL="0">
              <a:buNone/>
            </a:pPr>
            <a:r>
              <a:rPr lang="en-US" sz="11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Job：Runner上で動く実行単位</a:t>
            </a:r>
            <a:endParaRPr lang="en-US" sz="1110" dirty="0"/>
          </a:p>
          <a:p>
            <a:pPr algn="l" indent="0" marL="0">
              <a:buNone/>
            </a:pPr>
            <a:r>
              <a:rPr lang="en-US" sz="11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Step：Job内の処理</a:t>
            </a:r>
            <a:endParaRPr lang="en-US" sz="1110" dirty="0"/>
          </a:p>
          <a:p>
            <a:pPr algn="l" indent="0" marL="0">
              <a:buNone/>
            </a:pPr>
            <a:r>
              <a:rPr lang="en-US" sz="11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Action：再利用できる処理部品</a:t>
            </a:r>
            <a:endParaRPr lang="en-US" sz="1110" dirty="0"/>
          </a:p>
          <a:p>
            <a:pPr algn="l" indent="0" marL="0">
              <a:buNone/>
            </a:pPr>
            <a:r>
              <a:rPr lang="en-US" sz="11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Runner：Jobを実行するマシン</a:t>
            </a:r>
            <a:endParaRPr lang="en-US" sz="1110" dirty="0"/>
          </a:p>
        </p:txBody>
      </p:sp>
      <p:sp>
        <p:nvSpPr>
          <p:cNvPr id="28" name="Shape 26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失敗を調べるときは、Workflow名、Job名、失敗したStepまで絞り込みます。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Workflow YAMLの読み方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name、on、permissions、jobs、runs-on、stepsを確認すると、起動条件、実行内容、Runner、権限が分かります。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68096" y="1920240"/>
            <a:ext cx="5102352" cy="3639312"/>
          </a:xfrm>
          <a:prstGeom prst="roundRect">
            <a:avLst>
              <a:gd name="adj" fmla="val 1508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932688" y="2029968"/>
            <a:ext cx="4773168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name: PR CI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on: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pull_request: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branches: [main]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permissions: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contents: read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jobs: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test: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runs-on: ubuntu-latest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steps: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- uses: actions/checkout@v4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- run: npm ci</a:t>
            </a:r>
            <a:endParaRPr lang="en-US" sz="920" dirty="0"/>
          </a:p>
          <a:p>
            <a:pPr algn="l" indent="0" marL="0">
              <a:buNone/>
            </a:pPr>
            <a:r>
              <a:rPr lang="en-US" sz="920" dirty="0">
                <a:solidFill>
                  <a:srgbClr val="E5E7E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- run: npm test</a:t>
            </a:r>
            <a:endParaRPr lang="en-US" sz="920" dirty="0"/>
          </a:p>
        </p:txBody>
      </p:sp>
      <p:sp>
        <p:nvSpPr>
          <p:cNvPr id="7" name="Shape 5"/>
          <p:cNvSpPr/>
          <p:nvPr/>
        </p:nvSpPr>
        <p:spPr>
          <a:xfrm>
            <a:off x="6291072" y="1993392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364224" y="200710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name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7571232" y="197510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Workflowの名前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91072" y="2523744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364224" y="253746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on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7571232" y="2505456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起動条件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91072" y="3054096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364224" y="3067812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permissions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7571232" y="303580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GITHUB_TOKENの権限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91072" y="3584448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64224" y="3598164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jobs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7571232" y="356616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実行するJob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91072" y="4114800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364224" y="4128516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runs-on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7571232" y="409651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使用するRunner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291072" y="4645152"/>
            <a:ext cx="1152144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364224" y="465886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steps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7571232" y="4626864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Job内で実行する処理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6309360" y="5285232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最初に見る項目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7333488" y="5248656"/>
            <a:ext cx="3511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8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起動条件 → Job → Runner → 権限 → Step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最初に起動条件、Job、Runner、permissionsを確認し、必要に応じて各Stepの内容を見ます。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 / Step / Action / Runner の関係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同じJobにあるStepは、同じRunner上で順番に実行されます。別のJobは別Runnerで動き、並列実行もできます。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Runnerは、GitHub ActionsのJobを実際に実行するマシンです。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853440" y="2125980"/>
            <a:ext cx="4632960" cy="267462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7280" y="2297430"/>
            <a:ext cx="195072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Job: test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352800" y="2263140"/>
            <a:ext cx="1767839" cy="28803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2F6F8F"/>
                </a:solidFill>
                <a:latin typeface="Noto Sans CJK JP"/>
              </a:rPr>
              <a:t>Runner: ubuntu-latest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05600" y="2125980"/>
            <a:ext cx="4632960" cy="2674620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949440" y="2297430"/>
            <a:ext cx="195072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Job: build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204960" y="2263140"/>
            <a:ext cx="1767839" cy="28803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80" b="1">
                <a:solidFill>
                  <a:srgbClr val="2C7664"/>
                </a:solidFill>
                <a:latin typeface="Noto Sans CJK JP"/>
              </a:rPr>
              <a:t>Runner: ubuntu-latest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219200" y="2811780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1402080" y="289407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55520" y="286664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checkout action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219200" y="3394710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402080" y="347700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255520" y="344957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npm ci script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219200" y="3977639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1402080" y="405993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55520" y="403250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npm test script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071360" y="2811780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7254240" y="289407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07680" y="286664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checkout action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071360" y="3394710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7254240" y="347700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107680" y="344957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npm ci script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071360" y="3977639"/>
            <a:ext cx="3901440" cy="3977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7254240" y="4059936"/>
            <a:ext cx="670560" cy="2194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C2410C"/>
                </a:solidFill>
                <a:latin typeface="Noto Sans CJK JP"/>
              </a:rPr>
              <a:t>Step 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07680" y="4032504"/>
            <a:ext cx="2560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40" b="0">
                <a:solidFill>
                  <a:srgbClr val="475569"/>
                </a:solidFill>
                <a:latin typeface="Noto Sans CJK JP"/>
              </a:rPr>
              <a:t>npm run build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5547360" y="3086100"/>
            <a:ext cx="1097280" cy="75438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C2410C"/>
                </a:solidFill>
                <a:latin typeface="Noto Sans CJK JP"/>
              </a:rPr>
              <a:t>別 Runner
で並列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5486400" y="3463290"/>
            <a:ext cx="60960" cy="0"/>
          </a:xfrm>
          <a:prstGeom prst="line">
            <a:avLst/>
          </a:prstGeom>
          <a:ln w="1651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6644640" y="3463290"/>
            <a:ext cx="60960" cy="0"/>
          </a:xfrm>
          <a:prstGeom prst="line">
            <a:avLst/>
          </a:prstGeom>
          <a:ln w="1651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Artifact / Cache / Environment / Secret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Artifactは成果物の保存、Cacheは処理の高速化、EnvironmentはDeploy先の管理、Secretは機密情報の保管に使います。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Build Artifactが残っていても、それだけではProductionへのDeploy完了は確認できません。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92480" y="1988819"/>
            <a:ext cx="4998720" cy="116586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92480" y="1988819"/>
            <a:ext cx="48768" cy="116586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316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Workflow artifact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316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成果物を保存し Job 間で共有
例：build 結果、test report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1988819"/>
            <a:ext cx="4998720" cy="116586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1988819"/>
            <a:ext cx="48768" cy="116586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8860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Cache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860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依存関係や中間生成物を再利用して高速化
Deploy 証拠としては使わない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92480" y="3531870"/>
            <a:ext cx="4998720" cy="116586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92480" y="3531870"/>
            <a:ext cx="48768" cy="116586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3168" y="365531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Environment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3168" y="403936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staging / production など Deploy 先
Secrets や保護ルールを設定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17920" y="3531870"/>
            <a:ext cx="4998720" cy="1165860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17920" y="3531870"/>
            <a:ext cx="48768" cy="1165860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88608" y="365531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Secret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88608" y="403936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API key などの機密値
Workflow から参照しログに出さない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584960" y="5040630"/>
            <a:ext cx="9022080" cy="41148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tIns="0" rIns="27432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0F172A"/>
                </a:solidFill>
                <a:latin typeface="Noto Sans CJK JP"/>
              </a:rPr>
              <a:t>Artifact＝成果物 / Cache＝高速化 / Environment＝Deploy 先 / Secret＝機密値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CIから本番確認まで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CIが通ったこと、Productionへ反映されたこと、本番が正常に動いていることは、それぞれ別に確認します。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CI、Deploy、本番確認は別々に記録し、どの段階まで完了しているか分かるようにします。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426720" y="2125980"/>
            <a:ext cx="1645920" cy="109728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48640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F6F8F"/>
                </a:solidFill>
                <a:latin typeface="Noto Sans CJK JP"/>
              </a:rPr>
              <a:t>Commit / Push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Remoteへ送る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2121408" y="258546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2365248" y="2125980"/>
            <a:ext cx="1645920" cy="1097280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487168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C7664"/>
                </a:solidFill>
                <a:latin typeface="Noto Sans CJK JP"/>
              </a:rPr>
              <a:t>CI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87168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Lint / Test / Build</a:t>
            </a:r>
          </a:p>
        </p:txBody>
      </p:sp>
      <p:sp>
        <p:nvSpPr>
          <p:cNvPr id="46" name="Right Arrow 45"/>
          <p:cNvSpPr/>
          <p:nvPr/>
        </p:nvSpPr>
        <p:spPr>
          <a:xfrm>
            <a:off x="4059936" y="258546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303776" y="2125980"/>
            <a:ext cx="1645920" cy="109728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425696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C2410C"/>
                </a:solidFill>
                <a:latin typeface="Noto Sans CJK JP"/>
              </a:rPr>
              <a:t>Preview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25696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公開前の動作確認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5998464" y="258546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6242304" y="2125980"/>
            <a:ext cx="164592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64224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0F172A"/>
                </a:solidFill>
                <a:latin typeface="Noto Sans CJK JP"/>
              </a:rPr>
              <a:t>Merge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64224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mainへ取り込む</a:t>
            </a:r>
          </a:p>
        </p:txBody>
      </p:sp>
      <p:sp>
        <p:nvSpPr>
          <p:cNvPr id="54" name="Right Arrow 53"/>
          <p:cNvSpPr/>
          <p:nvPr/>
        </p:nvSpPr>
        <p:spPr>
          <a:xfrm>
            <a:off x="7936992" y="258546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8180832" y="2125980"/>
            <a:ext cx="1645920" cy="1097280"/>
          </a:xfrm>
          <a:prstGeom prst="roundRect">
            <a:avLst/>
          </a:prstGeom>
          <a:solidFill>
            <a:srgbClr val="FFF8E5"/>
          </a:solidFill>
          <a:ln>
            <a:solidFill>
              <a:srgbClr val="FFF8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2752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B45309"/>
                </a:solidFill>
                <a:latin typeface="Noto Sans CJK JP"/>
              </a:rPr>
              <a:t>Deploy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302752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Productionへ反映</a:t>
            </a:r>
          </a:p>
        </p:txBody>
      </p:sp>
      <p:sp>
        <p:nvSpPr>
          <p:cNvPr id="58" name="Right Arrow 57"/>
          <p:cNvSpPr/>
          <p:nvPr/>
        </p:nvSpPr>
        <p:spPr>
          <a:xfrm>
            <a:off x="9875520" y="258546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10119360" y="2125980"/>
            <a:ext cx="1645920" cy="1097280"/>
          </a:xfrm>
          <a:prstGeom prst="roundRect">
            <a:avLst/>
          </a:prstGeom>
          <a:solidFill>
            <a:srgbClr val="ECFDF5"/>
          </a:solidFill>
          <a:ln>
            <a:solidFill>
              <a:srgbClr val="ECFD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241280" y="2366010"/>
            <a:ext cx="1402080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2C7664"/>
                </a:solidFill>
                <a:latin typeface="Noto Sans CJK JP"/>
              </a:rPr>
              <a:t>Monitor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241280" y="2777490"/>
            <a:ext cx="14020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9" b="0">
                <a:solidFill>
                  <a:srgbClr val="475569"/>
                </a:solidFill>
                <a:latin typeface="Noto Sans CJK JP"/>
              </a:rPr>
              <a:t>本番の状態確認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53440" y="3703320"/>
            <a:ext cx="1950720" cy="27432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C2410C"/>
                </a:solidFill>
                <a:latin typeface="Noto Sans CJK JP"/>
              </a:rPr>
              <a:t>完了判定は3つに分ける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853440" y="4183380"/>
            <a:ext cx="316992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53440" y="4183380"/>
            <a:ext cx="48768" cy="96012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24128" y="430682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CI の結果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24128" y="4690872"/>
            <a:ext cx="2828544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コード検査
Commit / Checks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511040" y="4183380"/>
            <a:ext cx="316992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511040" y="4183380"/>
            <a:ext cx="48768" cy="96012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681728" y="430682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Deploy の結果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81728" y="4690872"/>
            <a:ext cx="2828544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反映処理
Deploy log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168639" y="4183380"/>
            <a:ext cx="3169920" cy="960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168639" y="4183380"/>
            <a:ext cx="48768" cy="96012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339327" y="430682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本番の状態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339327" y="4690872"/>
            <a:ext cx="2828544" cy="3291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実ユーザー状態
Monitor / evidence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CIが失敗したときの確認順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まず、どのWorkflow、Job、Stepで失敗したかを絞り込み、その後でログを確認します。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77824" y="1883664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950976" y="1897380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Trigger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2157984" y="1865376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Workflowが起動しているか</a:t>
            </a:r>
            <a:endParaRPr lang="en-US" sz="1060" dirty="0"/>
          </a:p>
        </p:txBody>
      </p:sp>
      <p:sp>
        <p:nvSpPr>
          <p:cNvPr id="8" name="Shape 6"/>
          <p:cNvSpPr/>
          <p:nvPr/>
        </p:nvSpPr>
        <p:spPr>
          <a:xfrm>
            <a:off x="1426464" y="2176272"/>
            <a:ext cx="0" cy="274320"/>
          </a:xfrm>
          <a:prstGeom prst="line">
            <a:avLst/>
          </a:prstGeom>
          <a:noFill/>
          <a:ln w="1524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77824" y="2450592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950976" y="2464308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2157984" y="2432304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対象のWorkflowが意図どおりか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1426464" y="2743200"/>
            <a:ext cx="0" cy="274320"/>
          </a:xfrm>
          <a:prstGeom prst="line">
            <a:avLst/>
          </a:prstGeom>
          <a:noFill/>
          <a:ln w="1524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77824" y="3017520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950976" y="3031236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2157984" y="2999232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失敗したJobはどれか</a:t>
            </a:r>
            <a:endParaRPr lang="en-US" sz="1060" dirty="0"/>
          </a:p>
        </p:txBody>
      </p:sp>
      <p:sp>
        <p:nvSpPr>
          <p:cNvPr id="16" name="Shape 14"/>
          <p:cNvSpPr/>
          <p:nvPr/>
        </p:nvSpPr>
        <p:spPr>
          <a:xfrm>
            <a:off x="1426464" y="3310128"/>
            <a:ext cx="0" cy="274320"/>
          </a:xfrm>
          <a:prstGeom prst="line">
            <a:avLst/>
          </a:prstGeom>
          <a:noFill/>
          <a:ln w="1524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77824" y="3584448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950976" y="3598164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Runner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2157984" y="3566160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Runnerの環境、OS、権限</a:t>
            </a:r>
            <a:endParaRPr lang="en-US" sz="1060" dirty="0"/>
          </a:p>
        </p:txBody>
      </p:sp>
      <p:sp>
        <p:nvSpPr>
          <p:cNvPr id="20" name="Shape 18"/>
          <p:cNvSpPr/>
          <p:nvPr/>
        </p:nvSpPr>
        <p:spPr>
          <a:xfrm>
            <a:off x="1426464" y="3877056"/>
            <a:ext cx="0" cy="274320"/>
          </a:xfrm>
          <a:prstGeom prst="line">
            <a:avLst/>
          </a:prstGeom>
          <a:noFill/>
          <a:ln w="1524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877824" y="4151376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950976" y="4165092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Step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2157984" y="4133088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失敗したコマンド</a:t>
            </a:r>
            <a:endParaRPr lang="en-US" sz="1060" dirty="0"/>
          </a:p>
        </p:txBody>
      </p:sp>
      <p:sp>
        <p:nvSpPr>
          <p:cNvPr id="24" name="Shape 22"/>
          <p:cNvSpPr/>
          <p:nvPr/>
        </p:nvSpPr>
        <p:spPr>
          <a:xfrm>
            <a:off x="1426464" y="4443984"/>
            <a:ext cx="0" cy="274320"/>
          </a:xfrm>
          <a:prstGeom prst="line">
            <a:avLst/>
          </a:prstGeom>
          <a:noFill/>
          <a:ln w="1524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77824" y="4718304"/>
            <a:ext cx="1115568" cy="292608"/>
          </a:xfrm>
          <a:prstGeom prst="roundRect">
            <a:avLst>
              <a:gd name="adj" fmla="val 50000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950976" y="4732020"/>
            <a:ext cx="9692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900" b="1">
                <a:solidFill>
                  <a:srgbClr val="2F6F8F"/>
                </a:solidFill>
                <a:latin typeface="Noto Sans CJK JP"/>
              </a:rPr>
              <a:t>Application code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2157984" y="4700016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TestやBuildで起きた具体的なエラー</a:t>
            </a:r>
            <a:endParaRPr lang="en-US" sz="1060" dirty="0"/>
          </a:p>
        </p:txBody>
      </p:sp>
      <p:sp>
        <p:nvSpPr>
          <p:cNvPr id="28" name="Shape 26"/>
          <p:cNvSpPr/>
          <p:nvPr/>
        </p:nvSpPr>
        <p:spPr>
          <a:xfrm>
            <a:off x="5742432" y="1865376"/>
            <a:ext cx="5321808" cy="3364992"/>
          </a:xfrm>
          <a:prstGeom prst="roundRect">
            <a:avLst>
              <a:gd name="adj" fmla="val 2174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016752" y="213969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調べる順番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053328" y="257860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4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1. Pull Requestの最新head SHA</a:t>
            </a:r>
            <a:endParaRPr lang="en-US" sz="1040" dirty="0"/>
          </a:p>
        </p:txBody>
      </p:sp>
      <p:sp>
        <p:nvSpPr>
          <p:cNvPr id="31" name="Text 29"/>
          <p:cNvSpPr txBox="1"/>
          <p:nvPr/>
        </p:nvSpPr>
        <p:spPr>
          <a:xfrm>
            <a:off x="6053328" y="2971800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4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2. Checksタブで失敗しているCheck</a:t>
            </a:r>
            <a:endParaRPr lang="en-US" sz="1040" dirty="0"/>
          </a:p>
        </p:txBody>
      </p:sp>
      <p:sp>
        <p:nvSpPr>
          <p:cNvPr id="32" name="Text 30"/>
          <p:cNvSpPr txBox="1"/>
          <p:nvPr/>
        </p:nvSpPr>
        <p:spPr>
          <a:xfrm>
            <a:off x="6053328" y="336499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4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3. Workflow run ID / attempt</a:t>
            </a:r>
            <a:endParaRPr lang="en-US" sz="1040" dirty="0"/>
          </a:p>
        </p:txBody>
      </p:sp>
      <p:sp>
        <p:nvSpPr>
          <p:cNvPr id="33" name="Text 31"/>
          <p:cNvSpPr txBox="1"/>
          <p:nvPr/>
        </p:nvSpPr>
        <p:spPr>
          <a:xfrm>
            <a:off x="6053328" y="3758184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4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4. 失敗したJob</a:t>
            </a:r>
            <a:endParaRPr lang="en-US" sz="1040" dirty="0"/>
          </a:p>
        </p:txBody>
      </p:sp>
      <p:sp>
        <p:nvSpPr>
          <p:cNvPr id="34" name="Text 32"/>
          <p:cNvSpPr txBox="1"/>
          <p:nvPr/>
        </p:nvSpPr>
        <p:spPr>
          <a:xfrm>
            <a:off x="6053328" y="4151376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4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5. 最初に失敗したStep</a:t>
            </a:r>
            <a:endParaRPr lang="en-US" sz="104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454456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sz="1040">
                <a:solidFill>
                  <a:srgbClr val="475569"/>
                </a:solidFill>
                <a:latin typeface="Noto Sans CJK JP"/>
              </a:rPr>
              <a:t>6. ログに最初に出ている具体的なエラー</a:t>
            </a:r>
          </a:p>
        </p:txBody>
      </p:sp>
      <p:sp>
        <p:nvSpPr>
          <p:cNvPr id="36" name="Text 34"/>
          <p:cNvSpPr txBox="1"/>
          <p:nvPr/>
        </p:nvSpPr>
        <p:spPr>
          <a:xfrm>
            <a:off x="6053328" y="495604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/>
            <a:r>
              <a:rPr sz="1100" b="1">
                <a:solidFill>
                  <a:srgbClr val="B91C1C"/>
                </a:solidFill>
                <a:latin typeface="Noto Sans CJK JP"/>
              </a:rPr>
              <a:t>ログを見るとき</a:t>
            </a:r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最後に表示される終了コードだけでなく、その前に出ている最初の具体的なエラーメッセージを確認します。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03 / GitHub Actions・CI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GitHubに進捗と証拠を残す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Issue、Commit、Pull Request、Checks、Deployを同じ作業として追えるようにしておくと、途中で止まっても現在地を復元できます。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20624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484632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Issue</a:t>
            </a:r>
            <a:endParaRPr lang="en-US" sz="1030" dirty="0"/>
          </a:p>
        </p:txBody>
      </p:sp>
      <p:sp>
        <p:nvSpPr>
          <p:cNvPr id="7" name="Text 5"/>
          <p:cNvSpPr txBox="1"/>
          <p:nvPr/>
        </p:nvSpPr>
        <p:spPr>
          <a:xfrm>
            <a:off x="484632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目的 / 担当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1773936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057400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121408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</a:t>
            </a:r>
            <a:endParaRPr lang="en-US" sz="1030" dirty="0"/>
          </a:p>
        </p:txBody>
      </p:sp>
      <p:sp>
        <p:nvSpPr>
          <p:cNvPr id="11" name="Text 9"/>
          <p:cNvSpPr txBox="1"/>
          <p:nvPr/>
        </p:nvSpPr>
        <p:spPr>
          <a:xfrm>
            <a:off x="2121408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作業用Branch</a:t>
            </a:r>
            <a:endParaRPr lang="en-US" sz="860" dirty="0"/>
          </a:p>
        </p:txBody>
      </p:sp>
      <p:sp>
        <p:nvSpPr>
          <p:cNvPr id="12" name="Shape 10"/>
          <p:cNvSpPr/>
          <p:nvPr/>
        </p:nvSpPr>
        <p:spPr>
          <a:xfrm>
            <a:off x="3410712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3694176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758184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 SHA</a:t>
            </a:r>
            <a:endParaRPr lang="en-US" sz="1030" dirty="0"/>
          </a:p>
        </p:txBody>
      </p:sp>
      <p:sp>
        <p:nvSpPr>
          <p:cNvPr id="15" name="Text 13"/>
          <p:cNvSpPr txBox="1"/>
          <p:nvPr/>
        </p:nvSpPr>
        <p:spPr>
          <a:xfrm>
            <a:off x="3758184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変更を特定するSHA</a:t>
            </a:r>
            <a:endParaRPr lang="en-US" sz="860" dirty="0"/>
          </a:p>
        </p:txBody>
      </p:sp>
      <p:sp>
        <p:nvSpPr>
          <p:cNvPr id="16" name="Shape 14"/>
          <p:cNvSpPr/>
          <p:nvPr/>
        </p:nvSpPr>
        <p:spPr>
          <a:xfrm>
            <a:off x="5047488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330952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394960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</a:t>
            </a:r>
            <a:endParaRPr lang="en-US" sz="1030" dirty="0"/>
          </a:p>
        </p:txBody>
      </p:sp>
      <p:sp>
        <p:nvSpPr>
          <p:cNvPr id="19" name="Text 17"/>
          <p:cNvSpPr txBox="1"/>
          <p:nvPr/>
        </p:nvSpPr>
        <p:spPr>
          <a:xfrm>
            <a:off x="5394960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変更内容 / Review</a:t>
            </a:r>
            <a:endParaRPr lang="en-US" sz="860" dirty="0"/>
          </a:p>
        </p:txBody>
      </p:sp>
      <p:sp>
        <p:nvSpPr>
          <p:cNvPr id="20" name="Shape 18"/>
          <p:cNvSpPr/>
          <p:nvPr/>
        </p:nvSpPr>
        <p:spPr>
          <a:xfrm>
            <a:off x="6684264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967728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031736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Checks</a:t>
            </a:r>
            <a:endParaRPr lang="en-US" sz="1030" dirty="0"/>
          </a:p>
        </p:txBody>
      </p:sp>
      <p:sp>
        <p:nvSpPr>
          <p:cNvPr id="23" name="Text 21"/>
          <p:cNvSpPr txBox="1"/>
          <p:nvPr/>
        </p:nvSpPr>
        <p:spPr>
          <a:xfrm>
            <a:off x="7031736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自動検証</a:t>
            </a:r>
            <a:endParaRPr lang="en-US" sz="860" dirty="0"/>
          </a:p>
        </p:txBody>
      </p:sp>
      <p:sp>
        <p:nvSpPr>
          <p:cNvPr id="24" name="Shape 22"/>
          <p:cNvSpPr/>
          <p:nvPr/>
        </p:nvSpPr>
        <p:spPr>
          <a:xfrm>
            <a:off x="8321040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04504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668512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Merge SHA</a:t>
            </a:r>
            <a:endParaRPr lang="en-US" sz="1030" dirty="0"/>
          </a:p>
        </p:txBody>
      </p:sp>
      <p:sp>
        <p:nvSpPr>
          <p:cNvPr id="27" name="Text 25"/>
          <p:cNvSpPr txBox="1"/>
          <p:nvPr/>
        </p:nvSpPr>
        <p:spPr>
          <a:xfrm>
            <a:off x="8668512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mainに入ったCommit</a:t>
            </a:r>
            <a:endParaRPr lang="en-US" sz="860" dirty="0"/>
          </a:p>
        </p:txBody>
      </p:sp>
      <p:sp>
        <p:nvSpPr>
          <p:cNvPr id="28" name="Shape 26"/>
          <p:cNvSpPr/>
          <p:nvPr/>
        </p:nvSpPr>
        <p:spPr>
          <a:xfrm>
            <a:off x="9957816" y="2724912"/>
            <a:ext cx="23774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10241280" y="2231136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0305288" y="2414016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Deploy</a:t>
            </a:r>
            <a:endParaRPr lang="en-US" sz="1030" dirty="0"/>
          </a:p>
        </p:txBody>
      </p:sp>
      <p:sp>
        <p:nvSpPr>
          <p:cNvPr id="31" name="Text 29"/>
          <p:cNvSpPr txBox="1"/>
          <p:nvPr/>
        </p:nvSpPr>
        <p:spPr>
          <a:xfrm>
            <a:off x="10305288" y="2788920"/>
            <a:ext cx="12252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6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Productionへの反映</a:t>
            </a:r>
            <a:endParaRPr lang="en-US" sz="860" dirty="0"/>
          </a:p>
        </p:txBody>
      </p:sp>
      <p:sp>
        <p:nvSpPr>
          <p:cNvPr id="32" name="Shape 30"/>
          <p:cNvSpPr/>
          <p:nvPr/>
        </p:nvSpPr>
        <p:spPr>
          <a:xfrm>
            <a:off x="1042416" y="3877056"/>
            <a:ext cx="10021824" cy="1170432"/>
          </a:xfrm>
          <a:prstGeom prst="roundRect">
            <a:avLst>
              <a:gd name="adj" fmla="val 6250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1298448" y="411480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正本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2871216" y="4078224"/>
            <a:ext cx="7754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Issue、Pull Request、Commit、Check run、Deployの記録から現在地を確認する</a:t>
            </a:r>
            <a:endParaRPr lang="en-US" sz="1120" dirty="0"/>
          </a:p>
        </p:txBody>
      </p:sp>
      <p:sp>
        <p:nvSpPr>
          <p:cNvPr id="35" name="Text 33"/>
          <p:cNvSpPr txBox="1"/>
          <p:nvPr/>
        </p:nvSpPr>
        <p:spPr>
          <a:xfrm>
            <a:off x="1298448" y="4626864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Checkpoint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2395728" y="4590288"/>
            <a:ext cx="4864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中断した地点、対象SHA、次に行う作業をIssueやPull Requestへ残す</a:t>
            </a:r>
            <a:endParaRPr lang="en-US" sz="1020" dirty="0"/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再開に必要な状態と証拠は、GitHub上でたどれる形にしておきます。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Model / Agent / Harness の違い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Modelが同じでも、Agentに与える役割やTools、Harnessの設計によって実行できることや安定性が変わります。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実務での安定性はModelだけで決まりません。Tools、状態管理、失敗時の復旧を含めて設計する必要があります。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31520" y="2125980"/>
            <a:ext cx="3291840" cy="1645920"/>
          </a:xfrm>
          <a:prstGeom prst="roundRect">
            <a:avLst/>
          </a:prstGeom>
          <a:solidFill>
            <a:srgbClr val="F4F7F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2125980"/>
            <a:ext cx="48768" cy="164592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2208" y="2249424"/>
            <a:ext cx="29504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172A"/>
                </a:solidFill>
                <a:latin typeface="Noto Sans CJK JP"/>
              </a:rPr>
              <a:t>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208" y="2633472"/>
            <a:ext cx="2950464" cy="10149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入力を受けて推論・生成
例：GPT系 / Claude系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50080" y="2125980"/>
            <a:ext cx="3291840" cy="164592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50080" y="2125980"/>
            <a:ext cx="48768" cy="164592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20768" y="2249424"/>
            <a:ext cx="29504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172A"/>
                </a:solidFill>
                <a:latin typeface="Noto Sans CJK JP"/>
              </a:rPr>
              <a:t>Agent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0768" y="2633472"/>
            <a:ext cx="2950464" cy="10149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Model に役割・Instructions・Tools を与え
目的に沿って処理を進める実行単位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68640" y="2125980"/>
            <a:ext cx="3291840" cy="164592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168640" y="2125980"/>
            <a:ext cx="48768" cy="164592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39328" y="2249424"/>
            <a:ext cx="29504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172A"/>
                </a:solidFill>
                <a:latin typeface="Noto Sans CJK JP"/>
              </a:rPr>
              <a:t>Harness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39328" y="2633472"/>
            <a:ext cx="2950464" cy="101498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Agent が Tools を使い続けられるよう
Loop・状態・安全制御を提供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4023360" y="2777490"/>
            <a:ext cx="426720" cy="150876"/>
          </a:xfrm>
          <a:prstGeom prst="rightArrow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291840" y="3154680"/>
            <a:ext cx="182880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F6F8F"/>
                </a:solidFill>
                <a:latin typeface="Noto Sans CJK JP"/>
              </a:rPr>
              <a:t>Agent として動かす</a:t>
            </a:r>
          </a:p>
        </p:txBody>
      </p:sp>
      <p:sp>
        <p:nvSpPr>
          <p:cNvPr id="40" name="Right Arrow 39"/>
          <p:cNvSpPr/>
          <p:nvPr/>
        </p:nvSpPr>
        <p:spPr>
          <a:xfrm>
            <a:off x="7741920" y="2777490"/>
            <a:ext cx="426720" cy="150876"/>
          </a:xfrm>
          <a:prstGeom prst="rightArrow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010399" y="3154680"/>
            <a:ext cx="195072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C2410C"/>
                </a:solidFill>
                <a:latin typeface="Noto Sans CJK JP"/>
              </a:rPr>
              <a:t>実行環境を提供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584960" y="4457700"/>
            <a:ext cx="9022080" cy="51435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tIns="0" rIns="27432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475569"/>
                </a:solidFill>
                <a:latin typeface="Noto Sans CJK JP"/>
              </a:rPr>
              <a:t>Harness に含める範囲は製品・組織で異なります。安定性は Model だけで決まらず、Tools・状態管理・復旧まで設計します。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Harnessを構成する要素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/>
            <a:r>
              <a:rPr sz="1250">
                <a:solidFill>
                  <a:srgbClr val="475569"/>
                </a:solidFill>
                <a:latin typeface="Noto Sans CJK JP"/>
              </a:rPr>
              <a:t>Harnessには、Modelの呼び出しに加え、実行ループ、Tools、Context、安全制御、ログ／追跡機能などが含まれます。</a:t>
            </a:r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Harnessは、Model・Tools・Context・実行環境をつなぎ、Agentを動かす仕組みです。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4693920" y="2777490"/>
            <a:ext cx="2804160" cy="109728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2410C"/>
                </a:solidFill>
                <a:latin typeface="Noto Sans CJK JP"/>
              </a:rPr>
              <a:t>Agent Harness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53440" y="1954529"/>
            <a:ext cx="2987040" cy="82296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53440" y="1954529"/>
            <a:ext cx="48768" cy="82296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24128" y="207797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Instructions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4128" y="2462022"/>
            <a:ext cx="2645664" cy="19202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Agentへの指示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53440" y="3223260"/>
            <a:ext cx="2987040" cy="82296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53440" y="3223260"/>
            <a:ext cx="48768" cy="82296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24128" y="334670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Tools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4128" y="3730751"/>
            <a:ext cx="2645664" cy="1920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API / Shell / Browser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53440" y="4491990"/>
            <a:ext cx="2987040" cy="822960"/>
          </a:xfrm>
          <a:prstGeom prst="roundRect">
            <a:avLst/>
          </a:prstGeom>
          <a:solidFill>
            <a:srgbClr val="F4F7F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53440" y="4491990"/>
            <a:ext cx="48768" cy="822960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24128" y="461543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Context / Memory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24128" y="4999482"/>
            <a:ext cx="2645664" cy="1920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入力・履歴・状態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351520" y="1954529"/>
            <a:ext cx="2987040" cy="82296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351520" y="1954529"/>
            <a:ext cx="48768" cy="82296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522208" y="207797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Execution loop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22208" y="2462022"/>
            <a:ext cx="2645664" cy="19202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Model と Tool を繰り返す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351520" y="3223260"/>
            <a:ext cx="2987040" cy="822960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351520" y="3223260"/>
            <a:ext cx="48768" cy="822960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522208" y="334670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Guardrails / Approval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522208" y="3730751"/>
            <a:ext cx="2645664" cy="1920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危険な操作を制限・確認する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351520" y="4491990"/>
            <a:ext cx="2987040" cy="822960"/>
          </a:xfrm>
          <a:prstGeom prst="roundRect">
            <a:avLst/>
          </a:prstGeom>
          <a:solidFill>
            <a:srgbClr val="FFF8E5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351520" y="4491990"/>
            <a:ext cx="48768" cy="822960"/>
          </a:xfrm>
          <a:prstGeom prst="rect">
            <a:avLst/>
          </a:prstGeom>
          <a:solidFill>
            <a:srgbClr val="B45309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522208" y="4615434"/>
            <a:ext cx="264566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20" b="1">
                <a:solidFill>
                  <a:srgbClr val="0F172A"/>
                </a:solidFill>
                <a:latin typeface="Noto Sans CJK JP"/>
              </a:rPr>
              <a:t>Tracing / Retry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22208" y="4999482"/>
            <a:ext cx="2645664" cy="19202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9" b="0">
                <a:solidFill>
                  <a:srgbClr val="475569"/>
                </a:solidFill>
                <a:latin typeface="Noto Sans CJK JP"/>
              </a:rPr>
              <a:t>ログ・再試行・Timeout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3840480" y="2366010"/>
            <a:ext cx="853440" cy="96012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7498080" y="2366010"/>
            <a:ext cx="853440" cy="96012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3840480" y="3326130"/>
            <a:ext cx="853440" cy="30861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7498080" y="3326130"/>
            <a:ext cx="853440" cy="30861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3840480" y="3326130"/>
            <a:ext cx="853440" cy="157734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7498080" y="3326130"/>
            <a:ext cx="853440" cy="1577340"/>
          </a:xfrm>
          <a:prstGeom prst="line">
            <a:avLst/>
          </a:prstGeom>
          <a:ln w="15875">
            <a:solidFill>
              <a:srgbClr val="CBD5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511040" y="4011929"/>
            <a:ext cx="316992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4748B"/>
                </a:solidFill>
                <a:latin typeface="Noto Sans CJK JP"/>
              </a:rPr>
              <a:t>実行・状態・安全性をまとめて支える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Agent loopの基本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Agentは、Modelの判断に応じてToolを呼び、その結果を受けて次の判断を行います。完了条件までこの処理を繰り返します。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0233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47548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Input</a:t>
            </a:r>
            <a:endParaRPr lang="en-US" sz="1120" dirty="0"/>
          </a:p>
        </p:txBody>
      </p:sp>
      <p:sp>
        <p:nvSpPr>
          <p:cNvPr id="7" name="Text 5"/>
          <p:cNvSpPr txBox="1"/>
          <p:nvPr/>
        </p:nvSpPr>
        <p:spPr>
          <a:xfrm>
            <a:off x="49377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目的とContext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2029968" y="2852928"/>
            <a:ext cx="29260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36829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44144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Model turn</a:t>
            </a:r>
            <a:endParaRPr lang="en-US" sz="1120" dirty="0"/>
          </a:p>
        </p:txBody>
      </p:sp>
      <p:sp>
        <p:nvSpPr>
          <p:cNvPr id="11" name="Text 9"/>
          <p:cNvSpPr txBox="1"/>
          <p:nvPr/>
        </p:nvSpPr>
        <p:spPr>
          <a:xfrm>
            <a:off x="245973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次に行う処理を決める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3995928" y="2852928"/>
            <a:ext cx="29260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433425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40740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Tool call</a:t>
            </a:r>
            <a:endParaRPr lang="en-US" sz="1120" dirty="0"/>
          </a:p>
        </p:txBody>
      </p:sp>
      <p:sp>
        <p:nvSpPr>
          <p:cNvPr id="15" name="Text 13"/>
          <p:cNvSpPr txBox="1"/>
          <p:nvPr/>
        </p:nvSpPr>
        <p:spPr>
          <a:xfrm>
            <a:off x="442569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Shell / API / Browser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5961888" y="2852928"/>
            <a:ext cx="29260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30021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FFFBEB"/>
          </a:solidFill>
          <a:ln w="12700">
            <a:solidFill>
              <a:srgbClr val="FFFBE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37336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Tool result</a:t>
            </a:r>
            <a:endParaRPr lang="en-US" sz="112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Toolの結果やエラー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7927848" y="2852928"/>
            <a:ext cx="29260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826617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833932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Model turn</a:t>
            </a:r>
            <a:endParaRPr lang="en-US" sz="1120" dirty="0"/>
          </a:p>
        </p:txBody>
      </p:sp>
      <p:sp>
        <p:nvSpPr>
          <p:cNvPr id="23" name="Text 21"/>
          <p:cNvSpPr txBox="1"/>
          <p:nvPr/>
        </p:nvSpPr>
        <p:spPr>
          <a:xfrm>
            <a:off x="835761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続行、修正、完了を判断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9893808" y="2852928"/>
            <a:ext cx="292608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10232136" y="2212848"/>
            <a:ext cx="1627632" cy="1298448"/>
          </a:xfrm>
          <a:prstGeom prst="roundRect">
            <a:avLst>
              <a:gd name="adj" fmla="val 5634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10305288" y="2432304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Final output</a:t>
            </a:r>
            <a:endParaRPr lang="en-US" sz="1120" dirty="0"/>
          </a:p>
        </p:txBody>
      </p:sp>
      <p:sp>
        <p:nvSpPr>
          <p:cNvPr id="27" name="Text 25"/>
          <p:cNvSpPr txBox="1"/>
          <p:nvPr/>
        </p:nvSpPr>
        <p:spPr>
          <a:xfrm>
            <a:off x="10323576" y="28163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3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最終結果と実行記録</a:t>
            </a:r>
            <a:endParaRPr lang="en-US" sz="930" dirty="0"/>
          </a:p>
        </p:txBody>
      </p:sp>
      <p:sp>
        <p:nvSpPr>
          <p:cNvPr id="28" name="Shape 26"/>
          <p:cNvSpPr/>
          <p:nvPr/>
        </p:nvSpPr>
        <p:spPr>
          <a:xfrm flipH="1">
            <a:off x="4370832" y="3895344"/>
            <a:ext cx="3767328" cy="0"/>
          </a:xfrm>
          <a:prstGeom prst="line">
            <a:avLst/>
          </a:prstGeom>
          <a:noFill/>
          <a:ln w="21590">
            <a:solidFill>
              <a:srgbClr val="2F6F8F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4800600" y="3621024"/>
            <a:ext cx="2926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sz="890" b="1">
                <a:solidFill>
                  <a:srgbClr val="2F6F8F"/>
                </a:solidFill>
                <a:latin typeface="Noto Sans CJK JP"/>
              </a:rPr>
              <a:t>Toolの結果をModelへ返し、次の処理を判断する</a:t>
            </a:r>
            <a:endParaRPr lang="en-US" sz="920" dirty="0"/>
          </a:p>
        </p:txBody>
      </p:sp>
      <p:sp>
        <p:nvSpPr>
          <p:cNvPr id="30" name="Shape 28"/>
          <p:cNvSpPr/>
          <p:nvPr/>
        </p:nvSpPr>
        <p:spPr>
          <a:xfrm>
            <a:off x="914400" y="4407408"/>
            <a:ext cx="10241280" cy="822960"/>
          </a:xfrm>
          <a:prstGeom prst="roundRect">
            <a:avLst>
              <a:gd name="adj" fmla="val 8889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097280" y="464515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処理を止める条件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2606040" y="4599432"/>
            <a:ext cx="8092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19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目的達成 / max turns / timeout / guardrailによる停止 / approval待ち / 復旧できないエラー</a:t>
            </a:r>
            <a:endParaRPr lang="en-US" sz="1040" dirty="0"/>
          </a:p>
        </p:txBody>
      </p:sp>
      <p:sp>
        <p:nvSpPr>
          <p:cNvPr id="33" name="Shape 3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Agentがどこまで処理を続けるかは、Harnessに設定したLoopと終了条件で決まります。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Harnessに必要な安全策と復旧機能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長時間動くAgentでは、正常時の処理だけでなく、エラー時の停止方法と復旧方法も設計しておきます。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安定して運用するには、Toolsの正確さ、Context設計、失敗時の復旧、実行記録をまとめて設計します。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670560" y="1885950"/>
            <a:ext cx="2194560" cy="27432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C2410C"/>
                </a:solidFill>
                <a:latin typeface="Noto Sans CJK JP"/>
              </a:rPr>
              <a:t>実行前に守る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70560" y="3531870"/>
            <a:ext cx="2682240" cy="27432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2F6F8F"/>
                </a:solidFill>
                <a:latin typeface="Noto Sans CJK JP"/>
              </a:rPr>
              <a:t>実行中・失敗時に守る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70560" y="2263140"/>
            <a:ext cx="2499360" cy="994409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70560" y="2263140"/>
            <a:ext cx="48768" cy="994409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41248" y="238658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Tools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1248" y="2770632"/>
            <a:ext cx="2157984" cy="36347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必要な操作だけを
Agentへ提供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474720" y="2263140"/>
            <a:ext cx="2499360" cy="994409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474720" y="2263140"/>
            <a:ext cx="48768" cy="994409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645408" y="238658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Context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45408" y="2770632"/>
            <a:ext cx="2157984" cy="36347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必要な情報を渡し
不要な履歴を持ち込まない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78880" y="2263140"/>
            <a:ext cx="2499360" cy="994409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278880" y="2263140"/>
            <a:ext cx="48768" cy="994409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449568" y="238658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Guardrails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49568" y="2770632"/>
            <a:ext cx="2157984" cy="36347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危険な入力・出力や
Tool callを制限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083040" y="2263140"/>
            <a:ext cx="2499360" cy="994409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083040" y="2263140"/>
            <a:ext cx="48768" cy="994409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253728" y="238658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Approval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53728" y="2770632"/>
            <a:ext cx="2157984" cy="36347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破壊的操作は
承認を求める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70560" y="3909059"/>
            <a:ext cx="2499360" cy="994409"/>
          </a:xfrm>
          <a:prstGeom prst="roundRect">
            <a:avLst/>
          </a:prstGeom>
          <a:solidFill>
            <a:srgbClr val="F4F7F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70560" y="3909059"/>
            <a:ext cx="48768" cy="994409"/>
          </a:xfrm>
          <a:prstGeom prst="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41248" y="403250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Sandbox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41248" y="4416551"/>
            <a:ext cx="2157984" cy="36347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実行環境を隔離し
副作用を限定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474720" y="3909059"/>
            <a:ext cx="2499360" cy="994409"/>
          </a:xfrm>
          <a:prstGeom prst="roundRect">
            <a:avLst/>
          </a:prstGeom>
          <a:solidFill>
            <a:srgbClr val="FFF8E5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474720" y="3909059"/>
            <a:ext cx="48768" cy="994409"/>
          </a:xfrm>
          <a:prstGeom prst="rect">
            <a:avLst/>
          </a:prstGeom>
          <a:solidFill>
            <a:srgbClr val="B45309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45408" y="403250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Tracing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45408" y="4416551"/>
            <a:ext cx="2157984" cy="36347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Tool と結果を記録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278880" y="3909059"/>
            <a:ext cx="2499360" cy="994409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278880" y="3909059"/>
            <a:ext cx="48768" cy="994409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449568" y="403250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Retry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49568" y="4416551"/>
            <a:ext cx="2157984" cy="36347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一時失敗を再試行
重複実行を防ぐ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083040" y="3909059"/>
            <a:ext cx="2499360" cy="994409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083040" y="3909059"/>
            <a:ext cx="48768" cy="994409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253728" y="4032504"/>
            <a:ext cx="215798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Timeout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253728" y="4416551"/>
            <a:ext cx="2157984" cy="36347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一定時間で
実行を停止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Harness / Agent OS / Controller / Orchestrator の役割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4つは担当する範囲が異なります。1回の実行、運用ルール、状態管理、複数実行の調整をそれぞれ受け持ちます。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019" b="1">
                <a:solidFill>
                  <a:srgbClr val="0F172A"/>
                </a:solidFill>
                <a:latin typeface="Noto Sans CJK JP"/>
              </a:rPr>
              <a:t>Harnessは1回のAgent実行、Controllerは状態とWriter権、Orchestratorは複数Agentの調整、Agent OSは運用ルールを担います。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1219199" y="1920240"/>
            <a:ext cx="9753600" cy="562356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438655" y="2029968"/>
            <a:ext cx="17068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C2410C"/>
                </a:solidFill>
                <a:latin typeface="Noto Sans CJK JP"/>
              </a:rPr>
              <a:t>Agent 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69920" y="2029968"/>
            <a:ext cx="21945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運用ルール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64480" y="2029968"/>
            <a:ext cx="53644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75569"/>
                </a:solidFill>
                <a:latin typeface="Noto Sans CJK JP"/>
              </a:rPr>
              <a:t>状態・証拠・権限の扱いを定める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06880" y="2674620"/>
            <a:ext cx="8778240" cy="562356"/>
          </a:xfrm>
          <a:prstGeom prst="roundRect">
            <a:avLst/>
          </a:prstGeom>
          <a:solidFill>
            <a:srgbClr val="FFF8E5"/>
          </a:solidFill>
          <a:ln>
            <a:solidFill>
              <a:srgbClr val="FFF8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926336" y="2784348"/>
            <a:ext cx="17068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B45309"/>
                </a:solidFill>
                <a:latin typeface="Noto Sans CJK JP"/>
              </a:rPr>
              <a:t>Orchestrator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57600" y="2784348"/>
            <a:ext cx="21945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複数 Agent の調整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52160" y="2784348"/>
            <a:ext cx="438912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75569"/>
                </a:solidFill>
                <a:latin typeface="Noto Sans CJK JP"/>
              </a:rPr>
              <a:t>タスク分配・並列化・復旧・Independent QC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194560" y="3429000"/>
            <a:ext cx="7802880" cy="562356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414016" y="3538728"/>
            <a:ext cx="17068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2C7664"/>
                </a:solidFill>
                <a:latin typeface="Noto Sans CJK JP"/>
              </a:rPr>
              <a:t>Controller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45279" y="3538728"/>
            <a:ext cx="21945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状態と実行権を管理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9840" y="3538728"/>
            <a:ext cx="34137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75569"/>
                </a:solidFill>
                <a:latin typeface="Noto Sans CJK JP"/>
              </a:rPr>
              <a:t>現在状態・Writer 権・次状態への遷移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682239" y="4183380"/>
            <a:ext cx="6827520" cy="562356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901695" y="4293108"/>
            <a:ext cx="17068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2F6F8F"/>
                </a:solidFill>
                <a:latin typeface="Noto Sans CJK JP"/>
              </a:rPr>
              <a:t>Harness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32960" y="4293108"/>
            <a:ext cx="21945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1回の Agent 実行を支える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27520" y="4293108"/>
            <a:ext cx="243840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75569"/>
                </a:solidFill>
                <a:latin typeface="Noto Sans CJK JP"/>
              </a:rPr>
              <a:t>Model・Tools・Loop・Guardrails・Tracing・Retry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169920" y="4937760"/>
            <a:ext cx="5852160" cy="562356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389376" y="5047488"/>
            <a:ext cx="17068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Model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20640" y="5047488"/>
            <a:ext cx="219456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推論・生成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15200" y="5047488"/>
            <a:ext cx="146304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75569"/>
                </a:solidFill>
                <a:latin typeface="Noto Sans CJK JP"/>
              </a:rPr>
              <a:t>入力を受けて判断・生成する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54880" y="1680210"/>
            <a:ext cx="268224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64748B"/>
                </a:solidFill>
                <a:latin typeface="Noto Sans CJK JP"/>
              </a:rPr>
              <a:t>上ほど運用範囲が広い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04 / AIエージェント・Harness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NetsujoのAI開発体制：6つの役割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Netsujoでは、Model、Harness、Agent OS、Controller、Orchestrator、GitHub正本の役割を分けています。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77824" y="1810512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F1F3F5"/>
          </a:solidFill>
          <a:ln w="12700">
            <a:solidFill>
              <a:srgbClr val="F1F3F5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078992" y="1901952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1  Model</a:t>
            </a:r>
            <a:endParaRPr lang="en-US" sz="1070" dirty="0"/>
          </a:p>
        </p:txBody>
      </p:sp>
      <p:sp>
        <p:nvSpPr>
          <p:cNvPr id="7" name="Text 5"/>
          <p:cNvSpPr txBox="1"/>
          <p:nvPr/>
        </p:nvSpPr>
        <p:spPr>
          <a:xfrm>
            <a:off x="2651760" y="190195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推論と生成</a:t>
            </a:r>
            <a:endParaRPr lang="en-US" sz="1020" dirty="0"/>
          </a:p>
        </p:txBody>
      </p:sp>
      <p:sp>
        <p:nvSpPr>
          <p:cNvPr id="8" name="Text 6"/>
          <p:cNvSpPr txBox="1"/>
          <p:nvPr/>
        </p:nvSpPr>
        <p:spPr>
          <a:xfrm>
            <a:off x="5632704" y="1883664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GPT / Claude 等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877824" y="2468880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E8F2F6"/>
          </a:solidFill>
          <a:ln w="12700">
            <a:solidFill>
              <a:srgbClr val="E8F2F6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78992" y="2560320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  Harness</a:t>
            </a:r>
            <a:endParaRPr lang="en-US" sz="107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2560320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Tools、Loop、Context、Guardrails</a:t>
            </a:r>
            <a:endParaRPr lang="en-US" sz="1020" dirty="0"/>
          </a:p>
        </p:txBody>
      </p:sp>
      <p:sp>
        <p:nvSpPr>
          <p:cNvPr id="12" name="Text 10"/>
          <p:cNvSpPr txBox="1"/>
          <p:nvPr/>
        </p:nvSpPr>
        <p:spPr>
          <a:xfrm>
            <a:off x="5632704" y="2542032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Codex/Claude Code/ChatGPT実行環境等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877824" y="3127248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FFE1CC"/>
          </a:solidFill>
          <a:ln w="12700">
            <a:solidFill>
              <a:srgbClr val="FFE1CC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1078992" y="3218688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3  Agent OS</a:t>
            </a:r>
            <a:endParaRPr lang="en-US" sz="107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3218688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状態、権限、証拠の扱いを定める</a:t>
            </a:r>
            <a:endParaRPr lang="en-US" sz="1020" dirty="0"/>
          </a:p>
        </p:txBody>
      </p:sp>
      <p:sp>
        <p:nvSpPr>
          <p:cNvPr id="16" name="Text 14"/>
          <p:cNvSpPr txBox="1"/>
          <p:nvPr/>
        </p:nvSpPr>
        <p:spPr>
          <a:xfrm>
            <a:off x="5632704" y="3200400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実行ルール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877824" y="3785616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E8F1ED"/>
          </a:solidFill>
          <a:ln w="12700">
            <a:solidFill>
              <a:srgbClr val="E8F1ED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1078992" y="3877056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  Controller</a:t>
            </a:r>
            <a:endParaRPr lang="en-US" sz="1070" dirty="0"/>
          </a:p>
        </p:txBody>
      </p:sp>
      <p:sp>
        <p:nvSpPr>
          <p:cNvPr id="19" name="Text 17"/>
          <p:cNvSpPr txBox="1"/>
          <p:nvPr/>
        </p:nvSpPr>
        <p:spPr>
          <a:xfrm>
            <a:off x="2651760" y="3877056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状態遷移、Writer権、Gate</a:t>
            </a:r>
            <a:endParaRPr lang="en-US" sz="1020" dirty="0"/>
          </a:p>
        </p:txBody>
      </p:sp>
      <p:sp>
        <p:nvSpPr>
          <p:cNvPr id="20" name="Text 18"/>
          <p:cNvSpPr txBox="1"/>
          <p:nvPr/>
        </p:nvSpPr>
        <p:spPr>
          <a:xfrm>
            <a:off x="5632704" y="3858768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READY→RUNNING→REVIEW…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877824" y="4443984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FFF0B8"/>
          </a:solidFill>
          <a:ln w="12700">
            <a:solidFill>
              <a:srgbClr val="FFF0B8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078992" y="4535424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B4530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5  Orchestrator</a:t>
            </a:r>
            <a:endParaRPr lang="en-US" sz="1070" dirty="0"/>
          </a:p>
        </p:txBody>
      </p:sp>
      <p:sp>
        <p:nvSpPr>
          <p:cNvPr id="23" name="Text 21"/>
          <p:cNvSpPr txBox="1"/>
          <p:nvPr/>
        </p:nvSpPr>
        <p:spPr>
          <a:xfrm>
            <a:off x="2651760" y="4535424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タスク分配、復旧、並列実行の安全性、Independent QC</a:t>
            </a:r>
            <a:endParaRPr lang="en-US" sz="1020" dirty="0"/>
          </a:p>
        </p:txBody>
      </p:sp>
      <p:sp>
        <p:nvSpPr>
          <p:cNvPr id="24" name="Text 22"/>
          <p:cNvSpPr txBox="1"/>
          <p:nvPr/>
        </p:nvSpPr>
        <p:spPr>
          <a:xfrm>
            <a:off x="5632704" y="4517136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複数Agentの実行を調整する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877824" y="5102352"/>
            <a:ext cx="10277856" cy="512064"/>
          </a:xfrm>
          <a:prstGeom prst="roundRect">
            <a:avLst>
              <a:gd name="adj" fmla="val 14286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1078992" y="5193792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6  GitHub正本</a:t>
            </a:r>
            <a:endParaRPr lang="en-US" sz="1070" dirty="0"/>
          </a:p>
        </p:txBody>
      </p:sp>
      <p:sp>
        <p:nvSpPr>
          <p:cNvPr id="27" name="Text 25"/>
          <p:cNvSpPr txBox="1"/>
          <p:nvPr/>
        </p:nvSpPr>
        <p:spPr>
          <a:xfrm>
            <a:off x="2651760" y="519379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Issue / PR / Commit / Check / Deploy</a:t>
            </a:r>
            <a:endParaRPr lang="en-US" sz="1020" dirty="0"/>
          </a:p>
        </p:txBody>
      </p:sp>
      <p:sp>
        <p:nvSpPr>
          <p:cNvPr id="28" name="Text 26"/>
          <p:cNvSpPr txBox="1"/>
          <p:nvPr/>
        </p:nvSpPr>
        <p:spPr>
          <a:xfrm>
            <a:off x="5632704" y="5175504"/>
            <a:ext cx="5102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再開に使う記録と証拠</a:t>
            </a:r>
            <a:endParaRPr lang="en-US" sz="980" dirty="0"/>
          </a:p>
        </p:txBody>
      </p:sp>
      <p:sp>
        <p:nvSpPr>
          <p:cNvPr id="29" name="Text 27"/>
          <p:cNvSpPr txBox="1"/>
          <p:nvPr/>
        </p:nvSpPr>
        <p:spPr>
          <a:xfrm>
            <a:off x="914400" y="5541264"/>
            <a:ext cx="10149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sz="1030">
                <a:solidFill>
                  <a:srgbClr val="475569"/>
                </a:solidFill>
                <a:latin typeface="Noto Sans CJK JP"/>
              </a:rPr>
              <a:t>この6つは上下関係ではありません。</a:t>
            </a:r>
            <a:endParaRPr lang="en-US" sz="1030" dirty="0"/>
          </a:p>
          <a:p>
            <a:pPr algn="ctr"/>
            <a:r>
              <a:rPr sz="1030">
                <a:solidFill>
                  <a:srgbClr val="475569"/>
                </a:solidFill>
                <a:latin typeface="Noto Sans CJK JP"/>
              </a:rPr>
              <a:t>担当する範囲の違いで分けています</a:t>
            </a:r>
          </a:p>
        </p:txBody>
      </p:sp>
      <p:sp>
        <p:nvSpPr>
          <p:cNvPr id="30" name="Shape 28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Netsujoでは、この分け方で停止条件、復旧担当、正本の置き場所を明確にしています。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 / Netsujo実務フロー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「ヘッダーを修正」が本番へ反映されるまで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依頼を受けてからProductionで確認するまで、各段階で何を行うかを示します。</a:t>
            </a:r>
            <a:endParaRPr lang="en-US" sz="1250" dirty="0"/>
          </a:p>
        </p:txBody>
      </p:sp>
      <p:sp>
        <p:nvSpPr>
          <p:cNvPr id="43" name="Shape 4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完了とするには、GitHub上の記録、検証結果、Independent QC、本番反映の確認まで残します。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731520" y="1851660"/>
            <a:ext cx="1950720" cy="27432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C2410C"/>
                </a:solidFill>
                <a:latin typeface="Noto Sans CJK JP"/>
              </a:rPr>
              <a:t>依頼から PR まで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83680" y="1851660"/>
            <a:ext cx="2194560" cy="274320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2C7664"/>
                </a:solidFill>
                <a:latin typeface="Noto Sans CJK JP"/>
              </a:rPr>
              <a:t>検証から本番確認まで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31520" y="2263140"/>
            <a:ext cx="5120640" cy="493775"/>
          </a:xfrm>
          <a:prstGeom prst="roundRect">
            <a:avLst/>
          </a:prstGeom>
          <a:solidFill>
            <a:srgbClr val="FFF1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04672" y="2400300"/>
            <a:ext cx="390144" cy="21945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80160" y="2359152"/>
            <a:ext cx="158496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Owner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926080" y="2345436"/>
            <a:ext cx="26212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「ヘッダーを修正」</a:t>
            </a:r>
          </a:p>
        </p:txBody>
      </p:sp>
      <p:sp>
        <p:nvSpPr>
          <p:cNvPr id="51" name="Down Arrow 50"/>
          <p:cNvSpPr/>
          <p:nvPr/>
        </p:nvSpPr>
        <p:spPr>
          <a:xfrm>
            <a:off x="3194304" y="2770632"/>
            <a:ext cx="195072" cy="150876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731520" y="2914650"/>
            <a:ext cx="5120640" cy="493775"/>
          </a:xfrm>
          <a:prstGeom prst="roundRect">
            <a:avLst/>
          </a:prstGeom>
          <a:solidFill>
            <a:srgbClr val="F4F7F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04672" y="3051810"/>
            <a:ext cx="390144" cy="21945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280160" y="3010662"/>
            <a:ext cx="158496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GitHub Issue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926080" y="2996946"/>
            <a:ext cx="26212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目的と受入条件</a:t>
            </a:r>
          </a:p>
        </p:txBody>
      </p:sp>
      <p:sp>
        <p:nvSpPr>
          <p:cNvPr id="56" name="Down Arrow 55"/>
          <p:cNvSpPr/>
          <p:nvPr/>
        </p:nvSpPr>
        <p:spPr>
          <a:xfrm>
            <a:off x="3194304" y="3422142"/>
            <a:ext cx="195072" cy="150876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731520" y="3566160"/>
            <a:ext cx="5120640" cy="493775"/>
          </a:xfrm>
          <a:prstGeom prst="roundRect">
            <a:avLst/>
          </a:prstGeom>
          <a:solidFill>
            <a:srgbClr val="E8F3E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04672" y="3703320"/>
            <a:ext cx="390144" cy="21945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80160" y="3662172"/>
            <a:ext cx="158496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Controller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926080" y="3648456"/>
            <a:ext cx="26212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READY / Writer Lease</a:t>
            </a:r>
          </a:p>
        </p:txBody>
      </p:sp>
      <p:sp>
        <p:nvSpPr>
          <p:cNvPr id="61" name="Down Arrow 60"/>
          <p:cNvSpPr/>
          <p:nvPr/>
        </p:nvSpPr>
        <p:spPr>
          <a:xfrm>
            <a:off x="3194304" y="4073652"/>
            <a:ext cx="195072" cy="150876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731520" y="4217670"/>
            <a:ext cx="5120640" cy="493775"/>
          </a:xfrm>
          <a:prstGeom prst="roundRect">
            <a:avLst/>
          </a:prstGeom>
          <a:solidFill>
            <a:srgbClr val="E8F2F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04672" y="4354830"/>
            <a:ext cx="390144" cy="21945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4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80160" y="4313682"/>
            <a:ext cx="158496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Harness + Agent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926080" y="4299966"/>
            <a:ext cx="26212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実装と Tool 実行</a:t>
            </a:r>
          </a:p>
        </p:txBody>
      </p:sp>
      <p:sp>
        <p:nvSpPr>
          <p:cNvPr id="66" name="Down Arrow 65"/>
          <p:cNvSpPr/>
          <p:nvPr/>
        </p:nvSpPr>
        <p:spPr>
          <a:xfrm>
            <a:off x="3194304" y="4725162"/>
            <a:ext cx="195072" cy="150876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731520" y="4869180"/>
            <a:ext cx="5120640" cy="493775"/>
          </a:xfrm>
          <a:prstGeom prst="roundRect">
            <a:avLst/>
          </a:prstGeom>
          <a:solidFill>
            <a:srgbClr val="FFF1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04672" y="5006340"/>
            <a:ext cx="390144" cy="21945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280160" y="4965192"/>
            <a:ext cx="158496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Commit / PR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926080" y="4951476"/>
            <a:ext cx="2621280" cy="30861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差分を作成し head SHA を確定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583680" y="2263140"/>
            <a:ext cx="4876800" cy="582930"/>
          </a:xfrm>
          <a:prstGeom prst="roundRect">
            <a:avLst/>
          </a:prstGeom>
          <a:solidFill>
            <a:srgbClr val="E8F3E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656832" y="2448306"/>
            <a:ext cx="390144" cy="219456"/>
          </a:xfrm>
          <a:prstGeom prst="ellipse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6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132320" y="2400300"/>
            <a:ext cx="170688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CI / Preview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00160" y="2366010"/>
            <a:ext cx="2255520" cy="3429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Noto Sans CJK JP"/>
              </a:rPr>
              <a:t>自動検証と画面確認</a:t>
            </a:r>
          </a:p>
        </p:txBody>
      </p:sp>
      <p:sp>
        <p:nvSpPr>
          <p:cNvPr id="75" name="Down Arrow 74"/>
          <p:cNvSpPr/>
          <p:nvPr/>
        </p:nvSpPr>
        <p:spPr>
          <a:xfrm>
            <a:off x="8961120" y="2859786"/>
            <a:ext cx="195072" cy="157734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6583680" y="3051810"/>
            <a:ext cx="4876800" cy="582930"/>
          </a:xfrm>
          <a:prstGeom prst="roundRect">
            <a:avLst/>
          </a:prstGeom>
          <a:solidFill>
            <a:srgbClr val="FFF8E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656832" y="3236976"/>
            <a:ext cx="390144" cy="219456"/>
          </a:xfrm>
          <a:prstGeom prst="ellipse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32320" y="3188970"/>
            <a:ext cx="170688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Independent QC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900160" y="3154680"/>
            <a:ext cx="2255520" cy="3429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Noto Sans CJK JP"/>
              </a:rPr>
              <a:t>別環境で同じ SHA を検証</a:t>
            </a:r>
          </a:p>
        </p:txBody>
      </p:sp>
      <p:sp>
        <p:nvSpPr>
          <p:cNvPr id="80" name="Down Arrow 79"/>
          <p:cNvSpPr/>
          <p:nvPr/>
        </p:nvSpPr>
        <p:spPr>
          <a:xfrm>
            <a:off x="8961120" y="3648456"/>
            <a:ext cx="195072" cy="157734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6583680" y="3840480"/>
            <a:ext cx="4876800" cy="582930"/>
          </a:xfrm>
          <a:prstGeom prst="roundRect">
            <a:avLst/>
          </a:prstGeom>
          <a:solidFill>
            <a:srgbClr val="FFF1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6656832" y="4025646"/>
            <a:ext cx="390144" cy="219456"/>
          </a:xfrm>
          <a:prstGeom prst="ellipse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8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132320" y="3977640"/>
            <a:ext cx="170688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Merge / Deploy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900160" y="3943350"/>
            <a:ext cx="2255520" cy="3429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Noto Sans CJK JP"/>
              </a:rPr>
              <a:t>main へ Merge → Production</a:t>
            </a:r>
          </a:p>
        </p:txBody>
      </p:sp>
      <p:sp>
        <p:nvSpPr>
          <p:cNvPr id="85" name="Down Arrow 84"/>
          <p:cNvSpPr/>
          <p:nvPr/>
        </p:nvSpPr>
        <p:spPr>
          <a:xfrm>
            <a:off x="8961120" y="4437126"/>
            <a:ext cx="195072" cy="157734"/>
          </a:xfrm>
          <a:prstGeom prst="down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6583680" y="4629150"/>
            <a:ext cx="4876800" cy="582930"/>
          </a:xfrm>
          <a:prstGeom prst="roundRect">
            <a:avLst/>
          </a:prstGeom>
          <a:solidFill>
            <a:srgbClr val="ECFD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6656832" y="4814316"/>
            <a:ext cx="390144" cy="219456"/>
          </a:xfrm>
          <a:prstGeom prst="ellipse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50" b="1">
                <a:solidFill>
                  <a:srgbClr val="FFFFFF"/>
                </a:solidFill>
                <a:latin typeface="Noto Sans CJK JP"/>
              </a:rPr>
              <a:t>9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132320" y="4766310"/>
            <a:ext cx="170688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1">
                <a:solidFill>
                  <a:srgbClr val="0F172A"/>
                </a:solidFill>
                <a:latin typeface="Noto Sans CJK JP"/>
              </a:rPr>
              <a:t>Monitor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00160" y="4732020"/>
            <a:ext cx="2255520" cy="34290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75569"/>
                </a:solidFill>
                <a:latin typeface="Noto Sans CJK JP"/>
              </a:rPr>
              <a:t>本番確認と証拠を記録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827520" y="5314950"/>
            <a:ext cx="4389120" cy="377190"/>
          </a:xfrm>
          <a:prstGeom prst="roundRect">
            <a:avLst/>
          </a:prstGeom>
          <a:solidFill>
            <a:srgbClr val="FDF0F2"/>
          </a:solidFill>
          <a:ln>
            <a:solidFill>
              <a:srgbClr val="FDF0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90" b="1">
                <a:solidFill>
                  <a:srgbClr val="BE1828"/>
                </a:solidFill>
                <a:latin typeface="Noto Sans CJK JP"/>
              </a:rPr>
              <a:t>停止条件：承認待ち / 権限不足 / CI失敗 / QC問題 / Deploy失敗</a:t>
            </a:r>
          </a:p>
        </p:txBody>
      </p:sp>
      <p:cxnSp>
        <p:nvCxnSpPr>
          <p:cNvPr id="93" name="Connector 92"/>
          <p:cNvCxnSpPr/>
          <p:nvPr/>
        </p:nvCxnSpPr>
        <p:spPr>
          <a:xfrm flipV="1">
            <a:off x="5852160" y="2551176"/>
            <a:ext cx="548640" cy="2564892"/>
          </a:xfrm>
          <a:prstGeom prst="line">
            <a:avLst/>
          </a:prstGeom>
          <a:ln w="3175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ight Arrow 93"/>
          <p:cNvSpPr/>
          <p:nvPr/>
        </p:nvSpPr>
        <p:spPr>
          <a:xfrm>
            <a:off x="6278880" y="2468880"/>
            <a:ext cx="341376" cy="164592"/>
          </a:xfrm>
          <a:prstGeom prst="rightArrow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547360" y="3531870"/>
            <a:ext cx="1341120" cy="308610"/>
          </a:xfrm>
          <a:prstGeom prst="rect">
            <a:avLst/>
          </a:prstGeom>
          <a:noFill/>
        </p:spPr>
        <p:txBody>
          <a:bodyPr wrap="square" lIns="9144" rIns="9144" tIns="0" bIns="0">
            <a:spAutoFit/>
          </a:bodyPr>
          <a:lstStyle/>
          <a:p>
            <a:pPr algn="ctr"/>
            <a:r>
              <a:rPr sz="919" b="1">
                <a:solidFill>
                  <a:srgbClr val="C2410C"/>
                </a:solidFill>
                <a:latin typeface="Noto Sans CJK JP"/>
              </a:rPr>
              <a:t>同じ head SHA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 / Netsujo実務フロー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Controllerが管理するもの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Controllerは、同じ対象を複数Agentが同時に変更しないようWriter権を管理し、途中で止まっても再開できる状態を残します。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12064" y="2212848"/>
            <a:ext cx="1901952" cy="859536"/>
          </a:xfrm>
          <a:prstGeom prst="roundRect">
            <a:avLst>
              <a:gd name="adj" fmla="val 851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85216" y="2377440"/>
            <a:ext cx="1755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QUEUED</a:t>
            </a:r>
            <a:endParaRPr lang="en-US" sz="1040" dirty="0"/>
          </a:p>
        </p:txBody>
      </p:sp>
      <p:sp>
        <p:nvSpPr>
          <p:cNvPr id="7" name="Text 5"/>
          <p:cNvSpPr txBox="1"/>
          <p:nvPr/>
        </p:nvSpPr>
        <p:spPr>
          <a:xfrm>
            <a:off x="585216" y="2706624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待機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2414016" y="2651760"/>
            <a:ext cx="32918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798064" y="2212848"/>
            <a:ext cx="1901952" cy="859536"/>
          </a:xfrm>
          <a:prstGeom prst="roundRect">
            <a:avLst>
              <a:gd name="adj" fmla="val 851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2871216" y="2377440"/>
            <a:ext cx="1755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READY</a:t>
            </a:r>
            <a:endParaRPr lang="en-US" sz="1040" dirty="0"/>
          </a:p>
        </p:txBody>
      </p:sp>
      <p:sp>
        <p:nvSpPr>
          <p:cNvPr id="11" name="Text 9"/>
          <p:cNvSpPr txBox="1"/>
          <p:nvPr/>
        </p:nvSpPr>
        <p:spPr>
          <a:xfrm>
            <a:off x="2871216" y="2706624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実行可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4700016" y="2651760"/>
            <a:ext cx="32918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084064" y="2212848"/>
            <a:ext cx="1901952" cy="859536"/>
          </a:xfrm>
          <a:prstGeom prst="roundRect">
            <a:avLst>
              <a:gd name="adj" fmla="val 8511"/>
            </a:avLst>
          </a:prstGeom>
          <a:solidFill>
            <a:srgbClr val="E8F2F6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157216" y="2377440"/>
            <a:ext cx="1755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RUNNING</a:t>
            </a:r>
            <a:endParaRPr lang="en-US" sz="1040" dirty="0"/>
          </a:p>
        </p:txBody>
      </p:sp>
      <p:sp>
        <p:nvSpPr>
          <p:cNvPr id="15" name="Text 13"/>
          <p:cNvSpPr txBox="1"/>
          <p:nvPr/>
        </p:nvSpPr>
        <p:spPr>
          <a:xfrm>
            <a:off x="5157216" y="2706624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実装中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6986016" y="2651760"/>
            <a:ext cx="32918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370064" y="2212848"/>
            <a:ext cx="1901952" cy="859536"/>
          </a:xfrm>
          <a:prstGeom prst="roundRect">
            <a:avLst>
              <a:gd name="adj" fmla="val 8511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443216" y="2377440"/>
            <a:ext cx="1755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REVIEW</a:t>
            </a:r>
            <a:endParaRPr lang="en-US" sz="1040" dirty="0"/>
          </a:p>
        </p:txBody>
      </p:sp>
      <p:sp>
        <p:nvSpPr>
          <p:cNvPr id="19" name="Text 17"/>
          <p:cNvSpPr txBox="1"/>
          <p:nvPr/>
        </p:nvSpPr>
        <p:spPr>
          <a:xfrm>
            <a:off x="7443216" y="2706624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検証中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9272016" y="2651760"/>
            <a:ext cx="329184" cy="0"/>
          </a:xfrm>
          <a:prstGeom prst="line">
            <a:avLst/>
          </a:prstGeom>
          <a:noFill/>
          <a:ln w="21590">
            <a:solidFill>
              <a:srgbClr val="D8DDE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9656064" y="2212848"/>
            <a:ext cx="1901952" cy="859536"/>
          </a:xfrm>
          <a:prstGeom prst="roundRect">
            <a:avLst>
              <a:gd name="adj" fmla="val 8511"/>
            </a:avLst>
          </a:prstGeom>
          <a:solidFill>
            <a:srgbClr val="F0FDF4"/>
          </a:solidFill>
          <a:ln w="12700">
            <a:solidFill>
              <a:srgbClr val="16653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9729216" y="2377440"/>
            <a:ext cx="1755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16653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COMPLETE</a:t>
            </a:r>
            <a:endParaRPr lang="en-US" sz="1040" dirty="0"/>
          </a:p>
        </p:txBody>
      </p:sp>
      <p:sp>
        <p:nvSpPr>
          <p:cNvPr id="23" name="Text 21"/>
          <p:cNvSpPr txBox="1"/>
          <p:nvPr/>
        </p:nvSpPr>
        <p:spPr>
          <a:xfrm>
            <a:off x="9729216" y="2706624"/>
            <a:ext cx="1755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完了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841248" y="3712464"/>
            <a:ext cx="3310128" cy="1243584"/>
          </a:xfrm>
          <a:prstGeom prst="roundRect">
            <a:avLst>
              <a:gd name="adj" fmla="val 5882"/>
            </a:avLst>
          </a:prstGeom>
          <a:solidFill>
            <a:srgbClr val="FFF1E9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41248" y="3712464"/>
            <a:ext cx="54864" cy="1243584"/>
          </a:xfrm>
          <a:prstGeom prst="rect">
            <a:avLst/>
          </a:prstGeom>
          <a:solidFill>
            <a:srgbClr val="C2410C"/>
          </a:solidFill>
          <a:ln w="12700">
            <a:solidFill>
              <a:srgbClr val="C2410C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1005840" y="38221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Writer Lease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05840" y="4197096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080">
                <a:solidFill>
                  <a:srgbClr val="475569"/>
                </a:solidFill>
                <a:latin typeface="Noto Sans CJK JP"/>
              </a:rPr>
              <a:t>同じ対象へ書き込める実行を、</a:t>
            </a:r>
            <a:endParaRPr lang="en-US" sz="1120" dirty="0"/>
          </a:p>
          <a:p>
            <a:pPr algn="l"/>
            <a:r>
              <a:rPr sz="1080">
                <a:solidFill>
                  <a:srgbClr val="475569"/>
                </a:solidFill>
                <a:latin typeface="Noto Sans CJK JP"/>
              </a:rPr>
              <a:t>一時的に1つへ限定する</a:t>
            </a:r>
          </a:p>
        </p:txBody>
      </p:sp>
      <p:sp>
        <p:nvSpPr>
          <p:cNvPr id="28" name="Shape 26"/>
          <p:cNvSpPr/>
          <p:nvPr/>
        </p:nvSpPr>
        <p:spPr>
          <a:xfrm>
            <a:off x="4407408" y="3712464"/>
            <a:ext cx="3310128" cy="1243584"/>
          </a:xfrm>
          <a:prstGeom prst="roundRect">
            <a:avLst>
              <a:gd name="adj" fmla="val 5882"/>
            </a:avLst>
          </a:prstGeom>
          <a:solidFill>
            <a:srgbClr val="E8F2F6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407408" y="3712464"/>
            <a:ext cx="54864" cy="1243584"/>
          </a:xfrm>
          <a:prstGeom prst="rect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4572000" y="38221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Checkpoint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4535424" y="4197096"/>
            <a:ext cx="312724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040">
                <a:solidFill>
                  <a:srgbClr val="475569"/>
                </a:solidFill>
                <a:latin typeface="Noto Sans CJK JP"/>
              </a:rPr>
              <a:t>対象SHA・中断地点・次の作業を記録し、</a:t>
            </a:r>
            <a:endParaRPr lang="en-US" sz="1120" dirty="0"/>
          </a:p>
          <a:p>
            <a:pPr algn="l"/>
            <a:r>
              <a:rPr sz="1040">
                <a:solidFill>
                  <a:srgbClr val="475569"/>
                </a:solidFill>
                <a:latin typeface="Noto Sans CJK JP"/>
              </a:rPr>
              <a:t>再開できる状態を残す</a:t>
            </a:r>
          </a:p>
        </p:txBody>
      </p:sp>
      <p:sp>
        <p:nvSpPr>
          <p:cNvPr id="32" name="Shape 30"/>
          <p:cNvSpPr/>
          <p:nvPr/>
        </p:nvSpPr>
        <p:spPr>
          <a:xfrm>
            <a:off x="7973568" y="3712464"/>
            <a:ext cx="3310128" cy="1243584"/>
          </a:xfrm>
          <a:prstGeom prst="roundRect">
            <a:avLst>
              <a:gd name="adj" fmla="val 5882"/>
            </a:avLst>
          </a:prstGeom>
          <a:solidFill>
            <a:srgbClr val="FEF2F2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973568" y="3712464"/>
            <a:ext cx="54864" cy="1243584"/>
          </a:xfrm>
          <a:prstGeom prst="rect">
            <a:avLst/>
          </a:prstGeom>
          <a:solidFill>
            <a:srgbClr val="B91C1C"/>
          </a:solidFill>
          <a:ln w="12700">
            <a:solidFill>
              <a:srgbClr val="B91C1C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8138160" y="38221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OUTCOME_UNCERTAIN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8138160" y="4197096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sz="1050">
                <a:solidFill>
                  <a:srgbClr val="475569"/>
                </a:solidFill>
                <a:latin typeface="Noto Sans CJK JP"/>
              </a:rPr>
              <a:t>外部処理の結果を確認できない場合、</a:t>
            </a:r>
            <a:endParaRPr lang="en-US" sz="1120" dirty="0"/>
          </a:p>
          <a:p>
            <a:pPr algn="l"/>
            <a:r>
              <a:rPr sz="1050">
                <a:solidFill>
                  <a:srgbClr val="475569"/>
                </a:solidFill>
                <a:latin typeface="Noto Sans CJK JP"/>
              </a:rPr>
              <a:t>成功とみなさず、不確実な状態で止める</a:t>
            </a:r>
          </a:p>
        </p:txBody>
      </p:sp>
      <p:sp>
        <p:nvSpPr>
          <p:cNvPr id="36" name="Shape 34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Controllerは、現在の状態とWriter権が矛盾しないように管理します。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05 / Netsujo実務フロー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Independent QCの進め方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実装者とは別の実行主体が、同じCommit SHAを取得して差分やTest結果を確認します。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Reviewerが独立していることに加え、実装・CI・QCで確認するCommit SHAをそろえる必要があります。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914400" y="1988819"/>
            <a:ext cx="1706880" cy="288036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F6F8F"/>
                </a:solidFill>
                <a:latin typeface="Noto Sans CJK JP"/>
              </a:rPr>
              <a:t>Implementer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70720" y="1988819"/>
            <a:ext cx="1828800" cy="288036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C7664"/>
                </a:solidFill>
                <a:latin typeface="Noto Sans CJK JP"/>
              </a:rPr>
              <a:t>Independent Reviewer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2400300"/>
            <a:ext cx="3657600" cy="185166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620000" y="2400300"/>
            <a:ext cx="3779520" cy="185166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80160" y="2640330"/>
            <a:ext cx="292608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2A"/>
                </a:solidFill>
                <a:latin typeface="Noto Sans CJK JP"/>
              </a:rPr>
              <a:t>1  実装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0160" y="3120390"/>
            <a:ext cx="292608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2A"/>
                </a:solidFill>
                <a:latin typeface="Noto Sans CJK JP"/>
              </a:rPr>
              <a:t>2  Commit SHA abc123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80160" y="3600450"/>
            <a:ext cx="292608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0F172A"/>
                </a:solidFill>
                <a:latin typeface="Noto Sans CJK JP"/>
              </a:rPr>
              <a:t>3  Pull Request / CI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85760" y="2640330"/>
            <a:ext cx="304800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1  別 Runtime / 別 Context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85760" y="3120390"/>
            <a:ext cx="304800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2  同じ SHA abc123 を取得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85760" y="3600450"/>
            <a:ext cx="3048000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0F172A"/>
                </a:solidFill>
                <a:latin typeface="Noto Sans CJK JP"/>
              </a:rPr>
              <a:t>3  Diff・Test・画面を確認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37760" y="2777490"/>
            <a:ext cx="231648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C2410C"/>
                </a:solidFill>
                <a:latin typeface="Noto Sans CJK JP"/>
              </a:rPr>
              <a:t>Exact SHA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4572000" y="3099816"/>
            <a:ext cx="3048000" cy="219456"/>
          </a:xfrm>
          <a:prstGeom prst="rightArrow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584960" y="4663440"/>
            <a:ext cx="9022080" cy="582930"/>
          </a:xfrm>
          <a:prstGeom prst="roundRect">
            <a:avLst/>
          </a:prstGeom>
          <a:solidFill>
            <a:srgbClr val="FFF8E5"/>
          </a:solidFill>
          <a:ln>
            <a:solidFill>
              <a:srgbClr val="FFF8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0" rIns="73152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475569"/>
                </a:solidFill>
                <a:latin typeface="Noto Sans CJK JP"/>
              </a:rPr>
              <a:t>QC 後に Commit が追加されたら SHA が変わります。以前の QC を引き継がず、最新 SHA で再検証します。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06 / Web・API・DB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Webアプリの基本的な処理経路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ユーザー操作からDatabaseまで、Requestがどの順番で処理されるかを見ると、障害箇所を切り分けやすくなります。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障害を調べるときは、Requestがどこまで届き、どの処理で止まったかを確認します。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670560" y="2194560"/>
            <a:ext cx="2499360" cy="109728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4400" y="2434590"/>
            <a:ext cx="2011679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C2410C"/>
                </a:solidFill>
                <a:latin typeface="Noto Sans CJK JP"/>
              </a:rPr>
              <a:t>Frontend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2859786"/>
            <a:ext cx="2011679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画面と操作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3230880" y="2606040"/>
            <a:ext cx="243839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535679" y="2194560"/>
            <a:ext cx="2499360" cy="109728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779520" y="2434590"/>
            <a:ext cx="2011679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2F6F8F"/>
                </a:solidFill>
                <a:latin typeface="Noto Sans CJK JP"/>
              </a:rPr>
              <a:t>API Endpoint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79520" y="2859786"/>
            <a:ext cx="2011679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Frontendから呼ぶAPI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6096000" y="2606040"/>
            <a:ext cx="243839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400800" y="2194560"/>
            <a:ext cx="2499360" cy="1097280"/>
          </a:xfrm>
          <a:prstGeom prst="roundRect">
            <a:avLst/>
          </a:prstGeom>
          <a:solidFill>
            <a:srgbClr val="E8F3EF"/>
          </a:solidFill>
          <a:ln>
            <a:solidFill>
              <a:srgbClr val="E8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44640" y="2434590"/>
            <a:ext cx="2011679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2C7664"/>
                </a:solidFill>
                <a:latin typeface="Noto Sans CJK JP"/>
              </a:rPr>
              <a:t>Backend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44640" y="2859786"/>
            <a:ext cx="2011679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業務ロジック</a:t>
            </a:r>
          </a:p>
        </p:txBody>
      </p:sp>
      <p:sp>
        <p:nvSpPr>
          <p:cNvPr id="45" name="Right Arrow 44"/>
          <p:cNvSpPr/>
          <p:nvPr/>
        </p:nvSpPr>
        <p:spPr>
          <a:xfrm>
            <a:off x="8961120" y="2606040"/>
            <a:ext cx="243839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9265920" y="2194560"/>
            <a:ext cx="2499360" cy="109728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09760" y="2434590"/>
            <a:ext cx="2011679" cy="2743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Database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09760" y="2859786"/>
            <a:ext cx="2011679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475569"/>
                </a:solidFill>
                <a:latin typeface="Noto Sans CJK JP"/>
              </a:rPr>
              <a:t>永続保存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" y="3669030"/>
            <a:ext cx="2072640" cy="274320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0F172A"/>
                </a:solidFill>
                <a:latin typeface="Noto Sans CJK JP"/>
              </a:rPr>
              <a:t>補助コンポーネント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14400" y="4114800"/>
            <a:ext cx="3169920" cy="89154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4400" y="4114800"/>
            <a:ext cx="48768" cy="89154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85088" y="423824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Cache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85088" y="4622292"/>
            <a:ext cx="2828544" cy="26060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再計算・再取得を減らす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511040" y="4114800"/>
            <a:ext cx="3169920" cy="89154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511040" y="4114800"/>
            <a:ext cx="48768" cy="89154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681728" y="423824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Queue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81728" y="4622292"/>
            <a:ext cx="2828544" cy="26060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非同期処理を受け取る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107679" y="4114800"/>
            <a:ext cx="3169920" cy="89154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107679" y="4114800"/>
            <a:ext cx="48768" cy="89154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278367" y="4238244"/>
            <a:ext cx="2828544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0F172A"/>
                </a:solidFill>
                <a:latin typeface="Noto Sans CJK JP"/>
              </a:rPr>
              <a:t>Webhook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78367" y="4622292"/>
            <a:ext cx="2828544" cy="26060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10" b="0">
                <a:solidFill>
                  <a:srgbClr val="475569"/>
                </a:solidFill>
                <a:latin typeface="Noto Sans CJK JP"/>
              </a:rPr>
              <a:t>外部サービスへ通知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524000" y="5177790"/>
            <a:ext cx="9265920" cy="240030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4748B"/>
                </a:solidFill>
                <a:latin typeface="Noto Sans CJK JP"/>
              </a:rPr>
              <a:t>Cache / Queue / Webhook は主経路を補助し、性能・非同期化・外部連携を担います。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06 / セキュリティ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認証・認可と代表的なWeb攻撃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Authentication、Authorization、Tenant Isolation、CORS、CSRF、SSRFは、それぞれ扱う対象が異なります。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認証済みでも認可の不備は起こります。CORSの設定は、CSRFやSSRFへの対策にはなりません。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70560" y="1885950"/>
            <a:ext cx="2316480" cy="27432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F6F8F"/>
                </a:solidFill>
                <a:latin typeface="Noto Sans CJK JP"/>
              </a:rPr>
              <a:t>アクセス制御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0560" y="3531870"/>
            <a:ext cx="2682240" cy="27432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C2410C"/>
                </a:solidFill>
                <a:latin typeface="Noto Sans CJK JP"/>
              </a:rPr>
              <a:t>ブラウザ・サーバー境界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0560" y="2263140"/>
            <a:ext cx="3474719" cy="102870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70560" y="2263140"/>
            <a:ext cx="48768" cy="102870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8" y="238658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Authentication / AuthN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1248" y="2770632"/>
            <a:ext cx="3133343" cy="39776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主体が誰かを確認する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389120" y="2263140"/>
            <a:ext cx="3474719" cy="102870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389120" y="2263140"/>
            <a:ext cx="48768" cy="102870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59808" y="238658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Authorization / AuthZ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9808" y="2770632"/>
            <a:ext cx="3133343" cy="39776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許可された操作かを判定する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07680" y="2263140"/>
            <a:ext cx="3474719" cy="102870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07680" y="2263140"/>
            <a:ext cx="48768" cy="102870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278368" y="238658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Tenant Isolation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78368" y="2770632"/>
            <a:ext cx="3133343" cy="397763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別テナントのデータを隔離する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70560" y="3909059"/>
            <a:ext cx="3474719" cy="1028700"/>
          </a:xfrm>
          <a:prstGeom prst="roundRect">
            <a:avLst/>
          </a:prstGeom>
          <a:solidFill>
            <a:srgbClr val="EEF4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70560" y="3909059"/>
            <a:ext cx="48768" cy="1028700"/>
          </a:xfrm>
          <a:prstGeom prst="rect">
            <a:avLst/>
          </a:prstGeom>
          <a:solidFill>
            <a:srgbClr val="2563E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41248" y="403250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CORS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248" y="4416551"/>
            <a:ext cx="3133343" cy="3977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別 Origin の応答を読める条件を定める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389120" y="3909059"/>
            <a:ext cx="3474719" cy="1028700"/>
          </a:xfrm>
          <a:prstGeom prst="roundRect">
            <a:avLst/>
          </a:prstGeom>
          <a:solidFill>
            <a:srgbClr val="FDF0F2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389120" y="3909059"/>
            <a:ext cx="48768" cy="1028700"/>
          </a:xfrm>
          <a:prstGeom prst="rect">
            <a:avLst/>
          </a:prstGeom>
          <a:solidFill>
            <a:srgbClr val="BE1828"/>
          </a:solidFill>
          <a:ln>
            <a:solidFill>
              <a:srgbClr val="BE1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59808" y="403250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CSRF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59808" y="4416551"/>
            <a:ext cx="3133343" cy="3977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ログイン権限を悪用して意図しない操作を送らせる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107680" y="3909059"/>
            <a:ext cx="3474719" cy="1028700"/>
          </a:xfrm>
          <a:prstGeom prst="roundRect">
            <a:avLst/>
          </a:prstGeom>
          <a:solidFill>
            <a:srgbClr val="FFF8E5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107680" y="3909059"/>
            <a:ext cx="48768" cy="1028700"/>
          </a:xfrm>
          <a:prstGeom prst="rect">
            <a:avLst/>
          </a:prstGeom>
          <a:solidFill>
            <a:srgbClr val="B45309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278368" y="4032504"/>
            <a:ext cx="3133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F172A"/>
                </a:solidFill>
                <a:latin typeface="Noto Sans CJK JP"/>
              </a:rPr>
              <a:t>SSRF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78368" y="4416551"/>
            <a:ext cx="3133343" cy="3977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30" b="0">
                <a:solidFill>
                  <a:srgbClr val="475569"/>
                </a:solidFill>
                <a:latin typeface="Noto Sans CJK JP"/>
              </a:rPr>
              <a:t>サーバー経由で想定外の宛先へ Request を送らせる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07 / 混同防止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似ている用語の整理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よく混同される用語を並べて、何を指す言葉なのかを確認します。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03504" y="1865376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13232" y="20025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2468880" y="200253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713232" y="2331720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履歴を管理する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仕組み</a:t>
            </a:r>
          </a:p>
        </p:txBody>
      </p:sp>
      <p:sp>
        <p:nvSpPr>
          <p:cNvPr id="9" name="Text 7"/>
          <p:cNvSpPr txBox="1"/>
          <p:nvPr/>
        </p:nvSpPr>
        <p:spPr>
          <a:xfrm>
            <a:off x="2432304" y="2331720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Gitの履歴を共有する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サービス</a:t>
            </a:r>
          </a:p>
        </p:txBody>
      </p:sp>
      <p:sp>
        <p:nvSpPr>
          <p:cNvPr id="10" name="Shape 8"/>
          <p:cNvSpPr/>
          <p:nvPr/>
        </p:nvSpPr>
        <p:spPr>
          <a:xfrm>
            <a:off x="2322576" y="1956816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443984" y="1865376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553712" y="20025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200253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head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4553712" y="2331720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チェックアウト中の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位置を示す参照</a:t>
            </a:r>
          </a:p>
        </p:txBody>
      </p:sp>
      <p:sp>
        <p:nvSpPr>
          <p:cNvPr id="15" name="Text 13"/>
          <p:cNvSpPr txBox="1"/>
          <p:nvPr/>
        </p:nvSpPr>
        <p:spPr>
          <a:xfrm>
            <a:off x="6272784" y="2331720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Pull Requestの変更元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Branch</a:t>
            </a:r>
          </a:p>
        </p:txBody>
      </p:sp>
      <p:sp>
        <p:nvSpPr>
          <p:cNvPr id="16" name="Shape 14"/>
          <p:cNvSpPr/>
          <p:nvPr/>
        </p:nvSpPr>
        <p:spPr>
          <a:xfrm>
            <a:off x="6163056" y="1956816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8284464" y="1865376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394192" y="20025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Commit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10149840" y="200253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Diff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8394192" y="2331720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履歴上の1地点</a:t>
            </a:r>
            <a:endParaRPr lang="en-US" sz="910" dirty="0"/>
          </a:p>
        </p:txBody>
      </p:sp>
      <p:sp>
        <p:nvSpPr>
          <p:cNvPr id="21" name="Text 19"/>
          <p:cNvSpPr txBox="1"/>
          <p:nvPr/>
        </p:nvSpPr>
        <p:spPr>
          <a:xfrm>
            <a:off x="10113264" y="2331720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2つの状態の比較結果</a:t>
            </a:r>
            <a:endParaRPr lang="en-US" sz="910" dirty="0"/>
          </a:p>
        </p:txBody>
      </p:sp>
      <p:sp>
        <p:nvSpPr>
          <p:cNvPr id="22" name="Shape 20"/>
          <p:cNvSpPr/>
          <p:nvPr/>
        </p:nvSpPr>
        <p:spPr>
          <a:xfrm>
            <a:off x="10003536" y="1956816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03504" y="3035808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13232" y="3172968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fetch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2468880" y="317296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13232" y="35021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Remoteの更新情報を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取得する</a:t>
            </a:r>
          </a:p>
        </p:txBody>
      </p:sp>
      <p:sp>
        <p:nvSpPr>
          <p:cNvPr id="27" name="Text 25"/>
          <p:cNvSpPr txBox="1"/>
          <p:nvPr/>
        </p:nvSpPr>
        <p:spPr>
          <a:xfrm>
            <a:off x="2432304" y="3502152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Remoteの更新を取得し、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Local Branchへ反映する</a:t>
            </a:r>
          </a:p>
        </p:txBody>
      </p:sp>
      <p:sp>
        <p:nvSpPr>
          <p:cNvPr id="28" name="Shape 26"/>
          <p:cNvSpPr/>
          <p:nvPr/>
        </p:nvSpPr>
        <p:spPr>
          <a:xfrm>
            <a:off x="2322576" y="3127248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443984" y="3035808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4553712" y="3172968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PR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309360" y="317296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Branch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553712" y="35021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baseへの取り込みを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提案する</a:t>
            </a:r>
          </a:p>
        </p:txBody>
      </p:sp>
      <p:sp>
        <p:nvSpPr>
          <p:cNvPr id="33" name="Text 31"/>
          <p:cNvSpPr txBox="1"/>
          <p:nvPr/>
        </p:nvSpPr>
        <p:spPr>
          <a:xfrm>
            <a:off x="6272784" y="3502152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作業用Branchの先端を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指す参照</a:t>
            </a:r>
          </a:p>
        </p:txBody>
      </p:sp>
      <p:sp>
        <p:nvSpPr>
          <p:cNvPr id="34" name="Shape 32"/>
          <p:cNvSpPr/>
          <p:nvPr/>
        </p:nvSpPr>
        <p:spPr>
          <a:xfrm>
            <a:off x="6163056" y="3127248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8284464" y="3035808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8394192" y="3172968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10149840" y="317296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Job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8394192" y="3502152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Workflow全体</a:t>
            </a:r>
            <a:endParaRPr lang="en-US" sz="910" dirty="0"/>
          </a:p>
        </p:txBody>
      </p:sp>
      <p:sp>
        <p:nvSpPr>
          <p:cNvPr id="39" name="Text 37"/>
          <p:cNvSpPr txBox="1"/>
          <p:nvPr/>
        </p:nvSpPr>
        <p:spPr>
          <a:xfrm>
            <a:off x="10113264" y="3502152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同じRunnerで実行される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Stepのまとまり</a:t>
            </a:r>
          </a:p>
        </p:txBody>
      </p:sp>
      <p:sp>
        <p:nvSpPr>
          <p:cNvPr id="40" name="Shape 38"/>
          <p:cNvSpPr/>
          <p:nvPr/>
        </p:nvSpPr>
        <p:spPr>
          <a:xfrm>
            <a:off x="10003536" y="3127248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603504" y="420624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13232" y="434340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Artifact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2468880" y="43434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Cache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13232" y="4672584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Workflow runの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成果物</a:t>
            </a:r>
          </a:p>
        </p:txBody>
      </p:sp>
      <p:sp>
        <p:nvSpPr>
          <p:cNvPr id="45" name="Text 43"/>
          <p:cNvSpPr txBox="1"/>
          <p:nvPr/>
        </p:nvSpPr>
        <p:spPr>
          <a:xfrm>
            <a:off x="2432304" y="4672584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処理を速くするための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再利用データ</a:t>
            </a:r>
          </a:p>
        </p:txBody>
      </p:sp>
      <p:sp>
        <p:nvSpPr>
          <p:cNvPr id="46" name="Shape 44"/>
          <p:cNvSpPr/>
          <p:nvPr/>
        </p:nvSpPr>
        <p:spPr>
          <a:xfrm>
            <a:off x="2322576" y="4297680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4443984" y="420624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4553712" y="434340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Agent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6309360" y="43434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Harness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4553712" y="4672584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目的に沿って処理を進める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実行単位</a:t>
            </a:r>
          </a:p>
        </p:txBody>
      </p:sp>
      <p:sp>
        <p:nvSpPr>
          <p:cNvPr id="51" name="Text 49"/>
          <p:cNvSpPr txBox="1"/>
          <p:nvPr/>
        </p:nvSpPr>
        <p:spPr>
          <a:xfrm>
            <a:off x="6272784" y="4672584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Agentを動かす実行環境と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周辺機構</a:t>
            </a:r>
          </a:p>
        </p:txBody>
      </p:sp>
      <p:sp>
        <p:nvSpPr>
          <p:cNvPr id="52" name="Shape 50"/>
          <p:cNvSpPr/>
          <p:nvPr/>
        </p:nvSpPr>
        <p:spPr>
          <a:xfrm>
            <a:off x="6163056" y="4297680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8284464" y="420624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8394192" y="434340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F6F8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Controller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10149840" y="4343400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C766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Orchestrator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8394192" y="4672584"/>
            <a:ext cx="14447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状態とWriter権を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管理する</a:t>
            </a:r>
          </a:p>
        </p:txBody>
      </p:sp>
      <p:sp>
        <p:nvSpPr>
          <p:cNvPr id="57" name="Text 55"/>
          <p:cNvSpPr txBox="1"/>
          <p:nvPr/>
        </p:nvSpPr>
        <p:spPr>
          <a:xfrm>
            <a:off x="10113264" y="4672584"/>
            <a:ext cx="15179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890">
                <a:solidFill>
                  <a:srgbClr val="475569"/>
                </a:solidFill>
                <a:latin typeface="Noto Sans CJK JP"/>
              </a:rPr>
              <a:t>タスク分配・復旧・</a:t>
            </a:r>
            <a:endParaRPr lang="en-US" sz="910" dirty="0"/>
          </a:p>
          <a:p>
            <a:pPr algn="l"/>
            <a:r>
              <a:rPr sz="890">
                <a:solidFill>
                  <a:srgbClr val="475569"/>
                </a:solidFill>
                <a:latin typeface="Noto Sans CJK JP"/>
              </a:rPr>
              <a:t>並列実行を調整する</a:t>
            </a:r>
          </a:p>
        </p:txBody>
      </p:sp>
      <p:sp>
        <p:nvSpPr>
          <p:cNvPr id="58" name="Shape 56"/>
          <p:cNvSpPr/>
          <p:nvPr/>
        </p:nvSpPr>
        <p:spPr>
          <a:xfrm>
            <a:off x="10003536" y="4297680"/>
            <a:ext cx="0" cy="731520"/>
          </a:xfrm>
          <a:prstGeom prst="line">
            <a:avLst/>
          </a:prstGeom>
          <a:noFill/>
          <a:ln w="1270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59" name="Shape 57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60" name="Text 58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用語を覚えるときは、その言葉が何を指し、どの範囲を担当するのかを確認します。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07 / 実務で確認する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Pull Requestを確認するときの順番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最初に変更対象と最新head SHAを確認し、その後で差分、Checks、Review、Deployを見ます。</a:t>
            </a:r>
            <a:endParaRPr lang="en-US" sz="1250" dirty="0"/>
          </a:p>
        </p:txBody>
      </p:sp>
      <p:sp>
        <p:nvSpPr>
          <p:cNvPr id="47" name="Shape 4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2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この順番で確認すると、どこまで進んでいて、何が残っているかを把握しやすくなります。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731520" y="1885950"/>
            <a:ext cx="2194560" cy="27432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C2410C"/>
                </a:solidFill>
                <a:latin typeface="Noto Sans CJK JP"/>
              </a:rPr>
              <a:t>1–4 変更を理解する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31520" y="3463290"/>
            <a:ext cx="2438400" cy="274320"/>
          </a:xfrm>
          <a:prstGeom prst="roundRect">
            <a:avLst/>
          </a:prstGeom>
          <a:solidFill>
            <a:srgbClr val="E8F2F7"/>
          </a:solidFill>
          <a:ln>
            <a:solidFill>
              <a:srgbClr val="E8F2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F6F8F"/>
                </a:solidFill>
                <a:latin typeface="Noto Sans CJK JP"/>
              </a:rPr>
              <a:t>5–8 完了条件を確認する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31520" y="2263140"/>
            <a:ext cx="2499360" cy="9258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1247" y="234543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87424" y="237972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base / head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8511" y="277063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変更元と取り込み先</a:t>
            </a:r>
          </a:p>
        </p:txBody>
      </p:sp>
      <p:sp>
        <p:nvSpPr>
          <p:cNvPr id="55" name="Right Arrow 54"/>
          <p:cNvSpPr/>
          <p:nvPr/>
        </p:nvSpPr>
        <p:spPr>
          <a:xfrm>
            <a:off x="3279648" y="265404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3499103" y="2263140"/>
            <a:ext cx="2499360" cy="9258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608831" y="234543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55008" y="237972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head SHA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816096" y="277063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最新のレビュー対象</a:t>
            </a:r>
          </a:p>
        </p:txBody>
      </p:sp>
      <p:sp>
        <p:nvSpPr>
          <p:cNvPr id="60" name="Right Arrow 59"/>
          <p:cNvSpPr/>
          <p:nvPr/>
        </p:nvSpPr>
        <p:spPr>
          <a:xfrm>
            <a:off x="6047232" y="265404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266688" y="2263140"/>
            <a:ext cx="2499360" cy="9258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376416" y="234543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22592" y="237972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PR本文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83680" y="277063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変更内容とその理由</a:t>
            </a:r>
          </a:p>
        </p:txBody>
      </p:sp>
      <p:sp>
        <p:nvSpPr>
          <p:cNvPr id="65" name="Right Arrow 64"/>
          <p:cNvSpPr/>
          <p:nvPr/>
        </p:nvSpPr>
        <p:spPr>
          <a:xfrm>
            <a:off x="8814816" y="265404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9034271" y="2263140"/>
            <a:ext cx="2499360" cy="92583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143999" y="234543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0176" y="237972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Files changed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351263" y="277063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実際の差分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31520" y="3840480"/>
            <a:ext cx="2499360" cy="92583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41247" y="392277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5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487424" y="395706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Checks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48511" y="434797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最新 SHA の検証結果</a:t>
            </a:r>
          </a:p>
        </p:txBody>
      </p:sp>
      <p:sp>
        <p:nvSpPr>
          <p:cNvPr id="74" name="Right Arrow 73"/>
          <p:cNvSpPr/>
          <p:nvPr/>
        </p:nvSpPr>
        <p:spPr>
          <a:xfrm>
            <a:off x="3279648" y="423138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3499103" y="3840480"/>
            <a:ext cx="2499360" cy="92583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3608831" y="392277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55008" y="395706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Review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816096" y="434797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レビュー結果</a:t>
            </a:r>
          </a:p>
        </p:txBody>
      </p:sp>
      <p:sp>
        <p:nvSpPr>
          <p:cNvPr id="79" name="Right Arrow 78"/>
          <p:cNvSpPr/>
          <p:nvPr/>
        </p:nvSpPr>
        <p:spPr>
          <a:xfrm>
            <a:off x="6047232" y="423138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6266688" y="3840480"/>
            <a:ext cx="2499360" cy="92583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376416" y="392277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7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22592" y="395706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Merge box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583680" y="434797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Merge 前の残条件</a:t>
            </a:r>
          </a:p>
        </p:txBody>
      </p:sp>
      <p:sp>
        <p:nvSpPr>
          <p:cNvPr id="84" name="Right Arrow 83"/>
          <p:cNvSpPr/>
          <p:nvPr/>
        </p:nvSpPr>
        <p:spPr>
          <a:xfrm>
            <a:off x="8814816" y="4231386"/>
            <a:ext cx="195072" cy="123443"/>
          </a:xfrm>
          <a:prstGeom prst="rightArrow">
            <a:avLst/>
          </a:prstGeom>
          <a:solidFill>
            <a:srgbClr val="CBD5E1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9034271" y="3840480"/>
            <a:ext cx="2499360" cy="92583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43999" y="3922776"/>
            <a:ext cx="512064" cy="288036"/>
          </a:xfrm>
          <a:prstGeom prst="ellipse">
            <a:avLst/>
          </a:prstGeom>
          <a:solidFill>
            <a:srgbClr val="EA580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Noto Sans CJK JP"/>
              </a:rPr>
              <a:t>8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790176" y="3957066"/>
            <a:ext cx="1548384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>
                <a:solidFill>
                  <a:srgbClr val="0F172A"/>
                </a:solidFill>
                <a:latin typeface="Noto Sans CJK JP"/>
              </a:rPr>
              <a:t>Deploy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351263" y="4347972"/>
            <a:ext cx="1865376" cy="29489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69" b="0">
                <a:solidFill>
                  <a:srgbClr val="475569"/>
                </a:solidFill>
                <a:latin typeface="Noto Sans CJK JP"/>
              </a:rPr>
              <a:t>本番反映の状況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631680" y="3360420"/>
            <a:ext cx="1828800" cy="20574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1">
                <a:solidFill>
                  <a:srgbClr val="2F6F8F"/>
                </a:solidFill>
                <a:latin typeface="Noto Sans CJK JP"/>
              </a:rPr>
              <a:t>次に検証・本番へ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219200" y="5040630"/>
            <a:ext cx="9753600" cy="44577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60" b="1">
                <a:solidFill>
                  <a:srgbClr val="0F172A"/>
                </a:solidFill>
                <a:latin typeface="Noto Sans CJK JP"/>
              </a:rPr>
              <a:t>確認を終える前に：Issue・Checkpoint・Deploy の記録まで確認し、現在の状態を GitHub 上で確定します。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07 / 総まとめ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全体をつなぐ4つの視点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1250">
                <a:solidFill>
                  <a:srgbClr val="475569"/>
                </a:solidFill>
                <a:latin typeface="Noto Sans CJK JP"/>
              </a:rPr>
              <a:t>ここまでの用語は、参照・状態・実行・証拠の4つの観点で見直せます。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1つのタスクを依頼から本番反映まで自分で追えれば、この資料の用語を実務の中で使える状態です。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731520" y="1988819"/>
            <a:ext cx="4998720" cy="1165860"/>
          </a:xfrm>
          <a:prstGeom prst="roundRect">
            <a:avLst/>
          </a:prstGeom>
          <a:solidFill>
            <a:srgbClr val="E8F2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31520" y="1988819"/>
            <a:ext cx="48768" cy="1165860"/>
          </a:xfrm>
          <a:prstGeom prst="rect">
            <a:avLst/>
          </a:prstGeom>
          <a:solidFill>
            <a:srgbClr val="2F6F8F"/>
          </a:solidFill>
          <a:ln>
            <a:solidFill>
              <a:srgbClr val="2F6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220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参照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220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何を指しているか
Branch / HEAD / SHA / base / head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1988819"/>
            <a:ext cx="4998720" cy="1165860"/>
          </a:xfrm>
          <a:prstGeom prst="roundRect">
            <a:avLst/>
          </a:prstGeom>
          <a:solidFill>
            <a:srgbClr val="E8F3EF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1988819"/>
            <a:ext cx="48768" cy="1165860"/>
          </a:xfrm>
          <a:prstGeom prst="rect">
            <a:avLst/>
          </a:prstGeom>
          <a:solidFill>
            <a:srgbClr val="2C7664"/>
          </a:solidFill>
          <a:ln>
            <a:solidFill>
              <a:srgbClr val="2C76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88608" y="211226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状態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8608" y="249631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いまどこまで進んでいるか
PR / Check / Deploy / Controller state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31520" y="3531870"/>
            <a:ext cx="4998720" cy="1165860"/>
          </a:xfrm>
          <a:prstGeom prst="roundRect">
            <a:avLst/>
          </a:prstGeom>
          <a:solidFill>
            <a:srgbClr val="FFF1E9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31520" y="3531870"/>
            <a:ext cx="48768" cy="1165860"/>
          </a:xfrm>
          <a:prstGeom prst="rect">
            <a:avLst/>
          </a:prstGeom>
          <a:solidFill>
            <a:srgbClr val="C2410C"/>
          </a:solidFill>
          <a:ln>
            <a:solidFill>
              <a:srgbClr val="C241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02208" y="365531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実行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2208" y="403936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誰がどこで実行するか
Runner / Harness / Tool / Orchestrator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17920" y="3531870"/>
            <a:ext cx="4998720" cy="1165860"/>
          </a:xfrm>
          <a:prstGeom prst="roundRect">
            <a:avLst/>
          </a:prstGeom>
          <a:solidFill>
            <a:srgbClr val="FFF8E5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17920" y="3531870"/>
            <a:ext cx="48768" cy="1165860"/>
          </a:xfrm>
          <a:prstGeom prst="rect">
            <a:avLst/>
          </a:prstGeom>
          <a:solidFill>
            <a:srgbClr val="B45309"/>
          </a:solidFill>
          <a:ln>
            <a:solidFill>
              <a:srgbClr val="B4530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88608" y="3655314"/>
            <a:ext cx="4657343" cy="3086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F172A"/>
                </a:solidFill>
                <a:latin typeface="Noto Sans CJK JP"/>
              </a:rPr>
              <a:t>証拠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88608" y="4039362"/>
            <a:ext cx="4657343" cy="534924"/>
          </a:xfrm>
          <a:prstGeom prst="rect">
            <a:avLst/>
          </a:prstGeom>
          <a:noFill/>
        </p:spPr>
        <p:txBody>
          <a:bodyPr wrap="square" lIns="18288" tIns="9144" rIns="18288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75569"/>
                </a:solidFill>
                <a:latin typeface="Noto Sans CJK JP"/>
              </a:rPr>
              <a:t>完了を何で確認するか
Commit / Review / CI / QC / 本番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219200" y="5040630"/>
            <a:ext cx="9753600" cy="445770"/>
          </a:xfrm>
          <a:prstGeom prst="roundRect">
            <a:avLst/>
          </a:prstGeom>
          <a:solidFill>
            <a:srgbClr val="FFF1E9"/>
          </a:solidFill>
          <a:ln>
            <a:solidFill>
              <a:srgbClr val="FFF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tIns="0" rIns="27432" bIns="0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40" b="1">
                <a:solidFill>
                  <a:srgbClr val="0F172A"/>
                </a:solidFill>
                <a:latin typeface="Noto Sans CJK JP"/>
              </a:rPr>
              <a:t>演習：実際の Pull Request を1本選び、base → head SHA → diff → checks → review → deploy の順に説明する。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0352" y="56692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APPENDIX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30352" y="850392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sz="2500" b="1">
                <a:solidFill>
                  <a:srgbClr val="0F172A"/>
                </a:solidFill>
                <a:latin typeface="Noto Sans CJK JP"/>
              </a:rPr>
              <a:t>参考資料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30352" y="1353312"/>
            <a:ext cx="10972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Git、GitHub、Agent実行に関する記述は、以下の公式ドキュメントを参照しています。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749808" y="18470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 Glossary</a:t>
            </a:r>
            <a:endParaRPr lang="en-US" sz="1070" dirty="0"/>
          </a:p>
        </p:txBody>
      </p:sp>
      <p:sp>
        <p:nvSpPr>
          <p:cNvPr id="6" name="Text 4"/>
          <p:cNvSpPr txBox="1"/>
          <p:nvPr/>
        </p:nvSpPr>
        <p:spPr>
          <a:xfrm>
            <a:off x="2670048" y="18470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git-scm.com/docs/gitglossary</a:t>
            </a:r>
            <a:endParaRPr lang="en-US" sz="910" dirty="0"/>
          </a:p>
        </p:txBody>
      </p:sp>
      <p:sp>
        <p:nvSpPr>
          <p:cNvPr id="7" name="Shape 5"/>
          <p:cNvSpPr/>
          <p:nvPr/>
        </p:nvSpPr>
        <p:spPr>
          <a:xfrm>
            <a:off x="749808" y="2231136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190488" y="1847088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 References</a:t>
            </a:r>
            <a:endParaRPr lang="en-US" sz="1070" dirty="0"/>
          </a:p>
        </p:txBody>
      </p:sp>
      <p:sp>
        <p:nvSpPr>
          <p:cNvPr id="9" name="Text 7"/>
          <p:cNvSpPr txBox="1"/>
          <p:nvPr/>
        </p:nvSpPr>
        <p:spPr>
          <a:xfrm>
            <a:off x="8110728" y="18470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git-scm.com/book/.../Git-References</a:t>
            </a:r>
            <a:endParaRPr lang="en-US" sz="910" dirty="0"/>
          </a:p>
        </p:txBody>
      </p:sp>
      <p:sp>
        <p:nvSpPr>
          <p:cNvPr id="10" name="Shape 8"/>
          <p:cNvSpPr/>
          <p:nvPr/>
        </p:nvSpPr>
        <p:spPr>
          <a:xfrm>
            <a:off x="6190488" y="2231136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49808" y="256032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 Rebase / Merge</a:t>
            </a:r>
            <a:endParaRPr lang="en-US" sz="1070" dirty="0"/>
          </a:p>
        </p:txBody>
      </p:sp>
      <p:sp>
        <p:nvSpPr>
          <p:cNvPr id="12" name="Text 10"/>
          <p:cNvSpPr txBox="1"/>
          <p:nvPr/>
        </p:nvSpPr>
        <p:spPr>
          <a:xfrm>
            <a:off x="2670048" y="25603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git-scm.com/docs/git-rebase / git-merge</a:t>
            </a:r>
            <a:endParaRPr lang="en-US" sz="910" dirty="0"/>
          </a:p>
        </p:txBody>
      </p:sp>
      <p:sp>
        <p:nvSpPr>
          <p:cNvPr id="13" name="Shape 11"/>
          <p:cNvSpPr/>
          <p:nvPr/>
        </p:nvSpPr>
        <p:spPr>
          <a:xfrm>
            <a:off x="749808" y="2944368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190488" y="2560320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 Pull Requests</a:t>
            </a:r>
            <a:endParaRPr lang="en-US" sz="1070" dirty="0"/>
          </a:p>
        </p:txBody>
      </p:sp>
      <p:sp>
        <p:nvSpPr>
          <p:cNvPr id="15" name="Text 13"/>
          <p:cNvSpPr txBox="1"/>
          <p:nvPr/>
        </p:nvSpPr>
        <p:spPr>
          <a:xfrm>
            <a:off x="8110728" y="25603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docs.github.com/.../about-pull-requests</a:t>
            </a:r>
            <a:endParaRPr lang="en-US" sz="910" dirty="0"/>
          </a:p>
        </p:txBody>
      </p:sp>
      <p:sp>
        <p:nvSpPr>
          <p:cNvPr id="16" name="Shape 14"/>
          <p:cNvSpPr/>
          <p:nvPr/>
        </p:nvSpPr>
        <p:spPr>
          <a:xfrm>
            <a:off x="6190488" y="2944368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49808" y="3273552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Status Checks</a:t>
            </a:r>
            <a:endParaRPr lang="en-US" sz="1070" dirty="0"/>
          </a:p>
        </p:txBody>
      </p:sp>
      <p:sp>
        <p:nvSpPr>
          <p:cNvPr id="18" name="Text 16"/>
          <p:cNvSpPr txBox="1"/>
          <p:nvPr/>
        </p:nvSpPr>
        <p:spPr>
          <a:xfrm>
            <a:off x="2670048" y="32735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docs.github.com/.../reference/status-checks</a:t>
            </a:r>
            <a:endParaRPr lang="en-US" sz="910" dirty="0"/>
          </a:p>
        </p:txBody>
      </p:sp>
      <p:sp>
        <p:nvSpPr>
          <p:cNvPr id="19" name="Shape 17"/>
          <p:cNvSpPr/>
          <p:nvPr/>
        </p:nvSpPr>
        <p:spPr>
          <a:xfrm>
            <a:off x="749808" y="3657600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190488" y="3273552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Protected branches / Rulesets</a:t>
            </a:r>
            <a:endParaRPr lang="en-US" sz="1070" dirty="0"/>
          </a:p>
        </p:txBody>
      </p:sp>
      <p:sp>
        <p:nvSpPr>
          <p:cNvPr id="21" name="Text 19"/>
          <p:cNvSpPr txBox="1"/>
          <p:nvPr/>
        </p:nvSpPr>
        <p:spPr>
          <a:xfrm>
            <a:off x="8110728" y="32735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docs.github.com/.../managing-protected-branches / managing-rulesets</a:t>
            </a:r>
            <a:endParaRPr lang="en-US" sz="910" dirty="0"/>
          </a:p>
        </p:txBody>
      </p:sp>
      <p:sp>
        <p:nvSpPr>
          <p:cNvPr id="22" name="Shape 20"/>
          <p:cNvSpPr/>
          <p:nvPr/>
        </p:nvSpPr>
        <p:spPr>
          <a:xfrm>
            <a:off x="6190488" y="3657600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49808" y="3986784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GitHub Actions</a:t>
            </a:r>
            <a:endParaRPr lang="en-US" sz="1070" dirty="0"/>
          </a:p>
        </p:txBody>
      </p:sp>
      <p:sp>
        <p:nvSpPr>
          <p:cNvPr id="24" name="Text 22"/>
          <p:cNvSpPr txBox="1"/>
          <p:nvPr/>
        </p:nvSpPr>
        <p:spPr>
          <a:xfrm>
            <a:off x="2670048" y="398678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docs.github.com/en/actions</a:t>
            </a:r>
            <a:endParaRPr lang="en-US" sz="910" dirty="0"/>
          </a:p>
        </p:txBody>
      </p:sp>
      <p:sp>
        <p:nvSpPr>
          <p:cNvPr id="25" name="Shape 23"/>
          <p:cNvSpPr/>
          <p:nvPr/>
        </p:nvSpPr>
        <p:spPr>
          <a:xfrm>
            <a:off x="749808" y="4370832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190488" y="3986784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Workflow / Runner / Artifact</a:t>
            </a:r>
            <a:endParaRPr lang="en-US" sz="1070" dirty="0"/>
          </a:p>
        </p:txBody>
      </p:sp>
      <p:sp>
        <p:nvSpPr>
          <p:cNvPr id="27" name="Text 25"/>
          <p:cNvSpPr txBox="1"/>
          <p:nvPr/>
        </p:nvSpPr>
        <p:spPr>
          <a:xfrm>
            <a:off x="8110728" y="398678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docs.github.com/en/actions/concepts</a:t>
            </a:r>
            <a:endParaRPr lang="en-US" sz="910" dirty="0"/>
          </a:p>
        </p:txBody>
      </p:sp>
      <p:sp>
        <p:nvSpPr>
          <p:cNvPr id="28" name="Shape 26"/>
          <p:cNvSpPr/>
          <p:nvPr/>
        </p:nvSpPr>
        <p:spPr>
          <a:xfrm>
            <a:off x="6190488" y="4370832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9808" y="47000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OpenAI Agents SDK</a:t>
            </a:r>
            <a:endParaRPr lang="en-US" sz="1070" dirty="0"/>
          </a:p>
        </p:txBody>
      </p:sp>
      <p:sp>
        <p:nvSpPr>
          <p:cNvPr id="30" name="Text 28"/>
          <p:cNvSpPr txBox="1"/>
          <p:nvPr/>
        </p:nvSpPr>
        <p:spPr>
          <a:xfrm>
            <a:off x="2670048" y="470001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openai.github.io/openai-agents-python</a:t>
            </a:r>
            <a:endParaRPr lang="en-US" sz="910" dirty="0"/>
          </a:p>
        </p:txBody>
      </p:sp>
      <p:sp>
        <p:nvSpPr>
          <p:cNvPr id="31" name="Shape 29"/>
          <p:cNvSpPr/>
          <p:nvPr/>
        </p:nvSpPr>
        <p:spPr>
          <a:xfrm>
            <a:off x="749808" y="5084064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190488" y="47000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70" b="1" dirty="0">
                <a:solidFill>
                  <a:srgbClr val="0F172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Anthropic Claude Platform</a:t>
            </a:r>
            <a:endParaRPr lang="en-US" sz="1070" dirty="0"/>
          </a:p>
        </p:txBody>
      </p:sp>
      <p:sp>
        <p:nvSpPr>
          <p:cNvPr id="33" name="Text 31"/>
          <p:cNvSpPr txBox="1"/>
          <p:nvPr/>
        </p:nvSpPr>
        <p:spPr>
          <a:xfrm>
            <a:off x="8110728" y="470001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10" dirty="0">
                <a:solidFill>
                  <a:srgbClr val="475569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docs.anthropic.com</a:t>
            </a:r>
            <a:endParaRPr lang="en-US" sz="910" dirty="0"/>
          </a:p>
        </p:txBody>
      </p:sp>
      <p:sp>
        <p:nvSpPr>
          <p:cNvPr id="34" name="Shape 32"/>
          <p:cNvSpPr/>
          <p:nvPr/>
        </p:nvSpPr>
        <p:spPr>
          <a:xfrm>
            <a:off x="6190488" y="5084064"/>
            <a:ext cx="4754880" cy="0"/>
          </a:xfrm>
          <a:prstGeom prst="line">
            <a:avLst/>
          </a:prstGeom>
          <a:noFill/>
          <a:ln w="10160">
            <a:solidFill>
              <a:srgbClr val="D8DDE3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68096" y="5541264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69" b="1" dirty="0">
                <a:solidFill>
                  <a:srgbClr val="C2410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Netsujo独自の用語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2395728" y="5486400"/>
            <a:ext cx="83759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sz="1000">
                <a:solidFill>
                  <a:srgbClr val="475569"/>
                </a:solidFill>
                <a:latin typeface="Noto Sans CJK JP"/>
              </a:rPr>
              <a:t>Agent OS、Controller、Orchestrator、Writer Lease、Independent QCの役割分担は、Netsujo独自の運用定義です。</a:t>
            </a:r>
            <a:endParaRPr lang="en-US" sz="1010" dirty="0"/>
          </a:p>
        </p:txBody>
      </p:sp>
      <p:sp>
        <p:nvSpPr>
          <p:cNvPr id="37" name="Shape 35"/>
          <p:cNvSpPr/>
          <p:nvPr/>
        </p:nvSpPr>
        <p:spPr>
          <a:xfrm>
            <a:off x="566928" y="5907024"/>
            <a:ext cx="11018520" cy="384048"/>
          </a:xfrm>
          <a:prstGeom prst="roundRect">
            <a:avLst>
              <a:gd name="adj" fmla="val 21429"/>
            </a:avLst>
          </a:prstGeom>
          <a:solidFill>
            <a:srgbClr val="FFF1E9"/>
          </a:solidFill>
          <a:ln w="12700">
            <a:solidFill>
              <a:srgbClr val="FFF1E9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749808" y="5943600"/>
            <a:ext cx="10652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sz="1120" b="1">
                <a:solidFill>
                  <a:srgbClr val="0F172A"/>
                </a:solidFill>
                <a:latin typeface="Noto Sans CJK JP"/>
              </a:rPr>
              <a:t>一般的な用語と、Netsujo独自の運用定義は分けて扱います。</a:t>
            </a:r>
            <a:endParaRPr lang="en-US" sz="11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55664"/>
            <a:ext cx="50292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wrap="square"/>
          <a:lstStyle>
            <a:lvl1pPr>
              <a:defRPr sz="800">
                <a:solidFill>
                  <a:srgbClr val="64748B"/>
                </a:solidFill>
                <a:latin typeface="Noto Sans CJK JP"/>
                <a:ea typeface="Noto Sans CJK JP"/>
                <a:cs typeface="Noto Sans CJK JP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Netsujo株式会社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AI開発運用の拡張用語集 — 詳細学習版 v3.0</dc:title>
  <dc:subject>AI開発運用の拡張用語集 — 詳細学習版</dc:subject>
  <dc:creator>Netsujo株式会社</dc:creator>
  <cp:lastModifiedBy>Netsujo株式会社</cp:lastModifiedBy>
  <cp:revision>1</cp:revision>
  <dcterms:created xsi:type="dcterms:W3CDTF">2026-09-16T06:54:33Z</dcterms:created>
  <dcterms:modified xsi:type="dcterms:W3CDTF">2026-09-16T06:54:33Z</dcterms:modified>
</cp:coreProperties>
</file>