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1975"/>
  <p:notesSz cx="6858000" cy="9144000"/>
  <p:embeddedFontLst>
    <p:embeddedFont>
      <p:font typeface="Noto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h1F4oGkL2rkFNPfiXHILQIbooe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font" Target="fonts/NotoSans-regular.fntdata"/><Relationship Id="rId24" Type="http://schemas.openxmlformats.org/officeDocument/2006/relationships/font" Target="fonts/NotoSans-bold.fntdata"/><Relationship Id="rId25" Type="http://schemas.openxmlformats.org/officeDocument/2006/relationships/font" Target="fonts/NotoSans-italic.fntdata"/><Relationship Id="rId26" Type="http://schemas.openxmlformats.org/officeDocument/2006/relationships/font" Target="fonts/NotoSans-boldItalic.fntdata"/><Relationship Id="rId27" Type="http://customschemas.google.com/relationships/presentationmetadata" Target="meta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02920" y="411480"/>
            <a:ext cx="2286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9281150" y="411470"/>
            <a:ext cx="2331600" cy="621900"/>
          </a:xfrm>
          <a:prstGeom prst="roundRect">
            <a:avLst>
              <a:gd fmla="val 45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335895" y="525184"/>
            <a:ext cx="22221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 u="none">
                <a:solidFill>
                  <a:srgbClr val="FF5A1F"/>
                </a:solidFill>
                <a:latin typeface="Noto Sans"/>
              </a:rPr>
              <a:t>PUBLIC / VERIFIED SNAPSHOT</a:t>
            </a:r>
          </a:p>
        </p:txBody>
      </p:sp>
      <p:sp>
        <p:nvSpPr>
          <p:cNvPr id="87" name="Google Shape;87;p1"/>
          <p:cNvSpPr txBox="1"/>
          <p:nvPr/>
        </p:nvSpPr>
        <p:spPr>
          <a:xfrm>
            <a:off x="502920" y="1234440"/>
            <a:ext cx="77724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 Agent OS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502920" y="1883664"/>
            <a:ext cx="777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AIエージェント開発・運用実績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502926" y="2697475"/>
            <a:ext cx="806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複数AIを動かすだけでなく、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止める・確かめる・復旧する　までを自社の運用基盤として実装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502920" y="4096512"/>
            <a:ext cx="23774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運用で扱う6つの論点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658368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68096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01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1097280" y="4632841"/>
            <a:ext cx="102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再構築</a:t>
            </a:r>
            <a:endParaRPr/>
          </a:p>
        </p:txBody>
      </p:sp>
      <p:sp>
        <p:nvSpPr>
          <p:cNvPr id="94" name="Google Shape;94;p1"/>
          <p:cNvSpPr/>
          <p:nvPr/>
        </p:nvSpPr>
        <p:spPr>
          <a:xfrm>
            <a:off x="2505456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615184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2944368" y="4632841"/>
            <a:ext cx="102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選択</a:t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4352544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4462272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4791456" y="4632841"/>
            <a:ext cx="102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割当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6199632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309360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6638544" y="4632841"/>
            <a:ext cx="102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実装</a:t>
            </a:r>
            <a:endParaRPr/>
          </a:p>
        </p:txBody>
      </p:sp>
      <p:sp>
        <p:nvSpPr>
          <p:cNvPr id="103" name="Google Shape;103;p1"/>
          <p:cNvSpPr/>
          <p:nvPr/>
        </p:nvSpPr>
        <p:spPr>
          <a:xfrm>
            <a:off x="8046720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156448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/>
          </a:p>
        </p:txBody>
      </p:sp>
      <p:sp>
        <p:nvSpPr>
          <p:cNvPr id="105" name="Google Shape;105;p1"/>
          <p:cNvSpPr txBox="1"/>
          <p:nvPr/>
        </p:nvSpPr>
        <p:spPr>
          <a:xfrm>
            <a:off x="8485632" y="4632841"/>
            <a:ext cx="1234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検証・判定</a:t>
            </a:r>
            <a:endParaRPr/>
          </a:p>
        </p:txBody>
      </p:sp>
      <p:sp>
        <p:nvSpPr>
          <p:cNvPr id="106" name="Google Shape;106;p1"/>
          <p:cNvSpPr/>
          <p:nvPr/>
        </p:nvSpPr>
        <p:spPr>
          <a:xfrm>
            <a:off x="9893808" y="4407408"/>
            <a:ext cx="1618488" cy="65836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10003536" y="4526280"/>
            <a:ext cx="320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/>
          </a:p>
        </p:txBody>
      </p:sp>
      <p:sp>
        <p:nvSpPr>
          <p:cNvPr id="108" name="Google Shape;108;p1"/>
          <p:cNvSpPr txBox="1"/>
          <p:nvPr/>
        </p:nvSpPr>
        <p:spPr>
          <a:xfrm>
            <a:off x="10332720" y="4632841"/>
            <a:ext cx="1234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停止・復旧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502920" y="5907024"/>
            <a:ext cx="6309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75569"/>
                </a:solidFill>
                <a:latin typeface="Noto Sans"/>
              </a:rPr>
              <a:t>GitHub snapshot: 2026-09-21 20:24 JST / Agent OS main: 804b786…</a:t>
            </a:r>
          </a:p>
        </p:txBody>
      </p:sp>
      <p:sp>
        <p:nvSpPr>
          <p:cNvPr id="110" name="Google Shape;110;p1"/>
          <p:cNvSpPr txBox="1"/>
          <p:nvPr/>
        </p:nvSpPr>
        <p:spPr>
          <a:xfrm>
            <a:off x="8366760" y="5907024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 u="none">
                <a:solidFill>
                  <a:srgbClr val="FF5A1F"/>
                </a:solidFill>
                <a:latin typeface="Noto Sans"/>
              </a:rPr>
              <a:t>公開版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01 / EXECUTIVE SUMMARY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502925" y="960125"/>
            <a:ext cx="1115568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まず、数字で見る</a:t>
            </a:r>
            <a:r>
              <a:rPr b="1" lang="en-US" sz="2900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“AIエージェント開発・運用実績”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125" name="Google Shape;125;p2"/>
          <p:cNvSpPr txBox="1"/>
          <p:nvPr/>
        </p:nvSpPr>
        <p:spPr>
          <a:xfrm>
            <a:off x="502920" y="1545336"/>
            <a:ext cx="10789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"/>
              </a:rPr>
              <a:t>2026-03-27以降の運用記録と、2026-09-21 20:24 JSTのGitHub再集計を分けて表示。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"/>
              </a:rPr>
              <a:t>24時間は全期間ではなく、制御判断を切り出した検証窓です。</a:t>
            </a:r>
          </a:p>
        </p:txBody>
      </p:sp>
      <p:sp>
        <p:nvSpPr>
          <p:cNvPr id="126" name="Google Shape;126;p2"/>
          <p:cNvSpPr/>
          <p:nvPr/>
        </p:nvSpPr>
        <p:spPr>
          <a:xfrm>
            <a:off x="594360" y="2206644"/>
            <a:ext cx="2148900" cy="155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795528" y="2343804"/>
            <a:ext cx="174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 u="none">
                <a:solidFill>
                  <a:srgbClr val="FF5A1F"/>
                </a:solidFill>
                <a:latin typeface="Noto Sans"/>
              </a:rPr>
              <a:t>約5か月</a:t>
            </a:r>
          </a:p>
        </p:txBody>
      </p:sp>
      <p:sp>
        <p:nvSpPr>
          <p:cNvPr id="128" name="Google Shape;128;p2"/>
          <p:cNvSpPr txBox="1"/>
          <p:nvPr/>
        </p:nvSpPr>
        <p:spPr>
          <a:xfrm>
            <a:off x="795528" y="2858872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AI開発・運用</a:t>
            </a:r>
          </a:p>
        </p:txBody>
      </p:sp>
      <p:sp>
        <p:nvSpPr>
          <p:cNvPr id="129" name="Google Shape;129;p2"/>
          <p:cNvSpPr txBox="1"/>
          <p:nvPr/>
        </p:nvSpPr>
        <p:spPr>
          <a:xfrm>
            <a:off x="795528" y="3261143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3/27 → 9/7</a:t>
            </a:r>
          </a:p>
        </p:txBody>
      </p:sp>
      <p:sp>
        <p:nvSpPr>
          <p:cNvPr id="130" name="Google Shape;130;p2"/>
          <p:cNvSpPr/>
          <p:nvPr/>
        </p:nvSpPr>
        <p:spPr>
          <a:xfrm>
            <a:off x="2926080" y="2206644"/>
            <a:ext cx="2148900" cy="155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3127248" y="2343804"/>
            <a:ext cx="174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 u="none">
                <a:solidFill>
                  <a:srgbClr val="2F6F8F"/>
                </a:solidFill>
                <a:latin typeface="Noto Sans"/>
              </a:rPr>
              <a:t>540</a:t>
            </a:r>
          </a:p>
        </p:txBody>
      </p:sp>
      <p:sp>
        <p:nvSpPr>
          <p:cNvPr id="132" name="Google Shape;132;p2"/>
          <p:cNvSpPr txBox="1"/>
          <p:nvPr/>
        </p:nvSpPr>
        <p:spPr>
          <a:xfrm>
            <a:off x="3127248" y="2858872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Claude Code</a:t>
            </a:r>
          </a:p>
        </p:txBody>
      </p:sp>
      <p:sp>
        <p:nvSpPr>
          <p:cNvPr id="133" name="Google Shape;133;p2"/>
          <p:cNvSpPr txBox="1"/>
          <p:nvPr/>
        </p:nvSpPr>
        <p:spPr>
          <a:xfrm>
            <a:off x="3127248" y="3261143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sessions · 9/7</a:t>
            </a:r>
          </a:p>
        </p:txBody>
      </p:sp>
      <p:sp>
        <p:nvSpPr>
          <p:cNvPr id="134" name="Google Shape;134;p2"/>
          <p:cNvSpPr/>
          <p:nvPr/>
        </p:nvSpPr>
        <p:spPr>
          <a:xfrm>
            <a:off x="5257800" y="2206644"/>
            <a:ext cx="2148900" cy="155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5458968" y="2343804"/>
            <a:ext cx="174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FF5A1F"/>
                </a:solidFill>
                <a:latin typeface="Noto Sans"/>
              </a:rPr>
              <a:t>2,468</a:t>
            </a:r>
          </a:p>
        </p:txBody>
      </p:sp>
      <p:sp>
        <p:nvSpPr>
          <p:cNvPr id="136" name="Google Shape;136;p2"/>
          <p:cNvSpPr txBox="1"/>
          <p:nvPr/>
        </p:nvSpPr>
        <p:spPr>
          <a:xfrm>
            <a:off x="5458968" y="2858872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merged PR</a:t>
            </a:r>
          </a:p>
        </p:txBody>
      </p:sp>
      <p:sp>
        <p:nvSpPr>
          <p:cNvPr id="137" name="Google Shape;137;p2"/>
          <p:cNvSpPr txBox="1"/>
          <p:nvPr/>
        </p:nvSpPr>
        <p:spPr>
          <a:xfrm>
            <a:off x="5458968" y="3261143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同一8 repos</a:t>
            </a:r>
          </a:p>
        </p:txBody>
      </p:sp>
      <p:sp>
        <p:nvSpPr>
          <p:cNvPr id="138" name="Google Shape;138;p2"/>
          <p:cNvSpPr/>
          <p:nvPr/>
        </p:nvSpPr>
        <p:spPr>
          <a:xfrm>
            <a:off x="7589520" y="2206644"/>
            <a:ext cx="2148900" cy="155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7790688" y="2343804"/>
            <a:ext cx="1746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 u="none">
                <a:solidFill>
                  <a:srgbClr val="2F6F8F"/>
                </a:solidFill>
                <a:latin typeface="Noto Sans"/>
              </a:rPr>
              <a:t>5</a:t>
            </a:r>
          </a:p>
        </p:txBody>
      </p:sp>
      <p:sp>
        <p:nvSpPr>
          <p:cNvPr id="140" name="Google Shape;140;p2"/>
          <p:cNvSpPr txBox="1"/>
          <p:nvPr/>
        </p:nvSpPr>
        <p:spPr>
          <a:xfrm>
            <a:off x="7790688" y="2858872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本番確認</a:t>
            </a:r>
          </a:p>
        </p:txBody>
      </p:sp>
      <p:sp>
        <p:nvSpPr>
          <p:cNvPr id="141" name="Google Shape;141;p2"/>
          <p:cNvSpPr txBox="1"/>
          <p:nvPr/>
        </p:nvSpPr>
        <p:spPr>
          <a:xfrm>
            <a:off x="7790688" y="3261143"/>
            <a:ext cx="174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5件 · 9/7</a:t>
            </a:r>
          </a:p>
        </p:txBody>
      </p:sp>
      <p:sp>
        <p:nvSpPr>
          <p:cNvPr id="142" name="Google Shape;142;p2"/>
          <p:cNvSpPr/>
          <p:nvPr/>
        </p:nvSpPr>
        <p:spPr>
          <a:xfrm>
            <a:off x="9921240" y="2206644"/>
            <a:ext cx="1645800" cy="155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"/>
          <p:cNvSpPr txBox="1"/>
          <p:nvPr/>
        </p:nvSpPr>
        <p:spPr>
          <a:xfrm>
            <a:off x="10122408" y="2343804"/>
            <a:ext cx="124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 u="none">
                <a:solidFill>
                  <a:srgbClr val="FF5A1F"/>
                </a:solidFill>
                <a:latin typeface="Noto Sans"/>
              </a:rPr>
              <a:t>49</a:t>
            </a:r>
          </a:p>
        </p:txBody>
      </p:sp>
      <p:sp>
        <p:nvSpPr>
          <p:cNvPr id="144" name="Google Shape;144;p2"/>
          <p:cNvSpPr txBox="1"/>
          <p:nvPr/>
        </p:nvSpPr>
        <p:spPr>
          <a:xfrm>
            <a:off x="10122408" y="2858872"/>
            <a:ext cx="1243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F172A"/>
                </a:solidFill>
                <a:latin typeface="Noto Sans"/>
              </a:rPr>
              <a:t>Workflows</a:t>
            </a:r>
          </a:p>
        </p:txBody>
      </p:sp>
      <p:sp>
        <p:nvSpPr>
          <p:cNvPr id="145" name="Google Shape;145;p2"/>
          <p:cNvSpPr txBox="1"/>
          <p:nvPr/>
        </p:nvSpPr>
        <p:spPr>
          <a:xfrm>
            <a:off x="10122408" y="3261143"/>
            <a:ext cx="1243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75569"/>
                </a:solidFill>
                <a:latin typeface="Noto Sans"/>
              </a:rPr>
              <a:t>9/7実測</a:t>
            </a:r>
          </a:p>
        </p:txBody>
      </p:sp>
      <p:sp>
        <p:nvSpPr>
          <p:cNvPr id="146" name="Google Shape;146;p2"/>
          <p:cNvSpPr/>
          <p:nvPr/>
        </p:nvSpPr>
        <p:spPr>
          <a:xfrm>
            <a:off x="649235" y="4133833"/>
            <a:ext cx="10972800" cy="1572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822960" y="41605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0F172A"/>
                </a:solidFill>
                <a:latin typeface="Noto Sans"/>
              </a:rPr>
              <a:t>この資料が示すこと</a:t>
            </a:r>
          </a:p>
        </p:txBody>
      </p:sp>
      <p:sp>
        <p:nvSpPr>
          <p:cNvPr id="148" name="Google Shape;148;p2"/>
          <p:cNvSpPr txBox="1"/>
          <p:nvPr/>
        </p:nvSpPr>
        <p:spPr>
          <a:xfrm>
            <a:off x="2148834" y="4561371"/>
            <a:ext cx="818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u="none">
                <a:solidFill>
                  <a:srgbClr val="1A1A1A"/>
                </a:solidFill>
                <a:latin typeface="Noto Sans"/>
              </a:rPr>
              <a:t>約5か月の継続運用で、停止・再検証・失敗の検査化・本番境界まで実装。</a:t>
            </a:r>
          </a:p>
        </p:txBody>
      </p:sp>
      <p:sp>
        <p:nvSpPr>
          <p:cNvPr id="149" name="Google Shape;149;p2"/>
          <p:cNvSpPr txBox="1"/>
          <p:nvPr/>
        </p:nvSpPr>
        <p:spPr>
          <a:xfrm>
            <a:off x="2148834" y="5256315"/>
            <a:ext cx="1828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latin typeface="Noto Sans"/>
              </a:rPr>
              <a:t>まだ主張しない</a:t>
            </a:r>
          </a:p>
        </p:txBody>
      </p:sp>
      <p:sp>
        <p:nvSpPr>
          <p:cNvPr id="150" name="Google Shape;150;p2"/>
          <p:cNvSpPr/>
          <p:nvPr/>
        </p:nvSpPr>
        <p:spPr>
          <a:xfrm>
            <a:off x="3886194" y="5219739"/>
            <a:ext cx="1691700" cy="310800"/>
          </a:xfrm>
          <a:prstGeom prst="roundRect">
            <a:avLst>
              <a:gd fmla="val 45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3941057" y="5251743"/>
            <a:ext cx="1581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 u="none">
                <a:solidFill>
                  <a:srgbClr val="475569"/>
                </a:solidFill>
                <a:latin typeface="Noto Sans"/>
              </a:rPr>
              <a:t>顧客成果・PMF</a:t>
            </a:r>
          </a:p>
        </p:txBody>
      </p:sp>
      <p:sp>
        <p:nvSpPr>
          <p:cNvPr id="152" name="Google Shape;152;p2"/>
          <p:cNvSpPr/>
          <p:nvPr/>
        </p:nvSpPr>
        <p:spPr>
          <a:xfrm>
            <a:off x="5714994" y="5219739"/>
            <a:ext cx="2057400" cy="310800"/>
          </a:xfrm>
          <a:prstGeom prst="roundRect">
            <a:avLst>
              <a:gd fmla="val 45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5769857" y="5251743"/>
            <a:ext cx="19476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 u="none">
                <a:solidFill>
                  <a:srgbClr val="475569"/>
                </a:solidFill>
                <a:latin typeface="Noto Sans"/>
              </a:rPr>
              <a:t>Agent OS単体売上</a:t>
            </a:r>
          </a:p>
        </p:txBody>
      </p:sp>
      <p:sp>
        <p:nvSpPr>
          <p:cNvPr id="154" name="Google Shape;154;p2"/>
          <p:cNvSpPr/>
          <p:nvPr/>
        </p:nvSpPr>
        <p:spPr>
          <a:xfrm>
            <a:off x="7909554" y="5219739"/>
            <a:ext cx="2606100" cy="310800"/>
          </a:xfrm>
          <a:prstGeom prst="roundRect">
            <a:avLst>
              <a:gd fmla="val 45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"/>
          <p:cNvSpPr txBox="1"/>
          <p:nvPr/>
        </p:nvSpPr>
        <p:spPr>
          <a:xfrm>
            <a:off x="7964418" y="5251743"/>
            <a:ext cx="2496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 u="none">
                <a:solidFill>
                  <a:srgbClr val="475569"/>
                </a:solidFill>
                <a:latin typeface="Noto Sans"/>
              </a:rPr>
              <a:t>現在の連続稼働時間</a:t>
            </a:r>
          </a:p>
        </p:txBody>
      </p:sp>
      <p:sp>
        <p:nvSpPr>
          <p:cNvPr id="156" name="Google Shape;156;p2"/>
          <p:cNvSpPr/>
          <p:nvPr/>
        </p:nvSpPr>
        <p:spPr>
          <a:xfrm>
            <a:off x="502920" y="5742432"/>
            <a:ext cx="11183100" cy="438912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649224" y="5815584"/>
            <a:ext cx="108813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475569"/>
                </a:solidFill>
                <a:latin typeface="Noto Sans"/>
              </a:rPr>
              <a:t>歴史実測 / GitHub現在値 / 24時間の制御試験は、別々の証拠として扱います。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163" name="Google Shape;163;p3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164" name="Google Shape;164;p3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165" name="Google Shape;165;p3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167" name="Google Shape;167;p3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/ WHY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AIを増やすほど、管理の仕事も増える</a:t>
            </a:r>
            <a:endParaRPr/>
          </a:p>
        </p:txBody>
      </p:sp>
      <p:sp>
        <p:nvSpPr>
          <p:cNvPr id="170" name="Google Shape;170;p3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/>
          </a:p>
        </p:txBody>
      </p:sp>
      <p:sp>
        <p:nvSpPr>
          <p:cNvPr id="171" name="Google Shape;171;p3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172" name="Google Shape;172;p3"/>
          <p:cNvSpPr txBox="1"/>
          <p:nvPr/>
        </p:nvSpPr>
        <p:spPr>
          <a:xfrm>
            <a:off x="502920" y="1572768"/>
            <a:ext cx="10881360" cy="58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実装速度が上がるほど、人間が確認する項目も増えます。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「次に何をするか」「誰が担当するか」「完了したか」を何度も確かめる必要があります。</a:t>
            </a:r>
            <a:endParaRPr/>
          </a:p>
        </p:txBody>
      </p:sp>
      <p:sp>
        <p:nvSpPr>
          <p:cNvPr id="173" name="Google Shape;173;p3"/>
          <p:cNvSpPr/>
          <p:nvPr/>
        </p:nvSpPr>
        <p:spPr>
          <a:xfrm>
            <a:off x="594360" y="2286000"/>
            <a:ext cx="5166360" cy="312724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/>
          <p:nvPr/>
        </p:nvSpPr>
        <p:spPr>
          <a:xfrm>
            <a:off x="822960" y="2365409"/>
            <a:ext cx="960000" cy="310800"/>
          </a:xfrm>
          <a:prstGeom prst="roundRect">
            <a:avLst>
              <a:gd fmla="val 45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877824" y="2422645"/>
            <a:ext cx="8505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BEFORE</a:t>
            </a:r>
            <a:endParaRPr/>
          </a:p>
        </p:txBody>
      </p:sp>
      <p:sp>
        <p:nvSpPr>
          <p:cNvPr id="176" name="Google Shape;176;p3"/>
          <p:cNvSpPr txBox="1"/>
          <p:nvPr/>
        </p:nvSpPr>
        <p:spPr>
          <a:xfrm>
            <a:off x="822960" y="2907792"/>
            <a:ext cx="4526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人間がAIの運用担当になる</a:t>
            </a:r>
            <a:endParaRPr/>
          </a:p>
        </p:txBody>
      </p:sp>
      <p:sp>
        <p:nvSpPr>
          <p:cNvPr id="177" name="Google Shape;177;p3"/>
          <p:cNvSpPr txBox="1"/>
          <p:nvPr/>
        </p:nvSpPr>
        <p:spPr>
          <a:xfrm>
            <a:off x="914400" y="3639312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78" name="Google Shape;178;p3"/>
          <p:cNvSpPr txBox="1"/>
          <p:nvPr/>
        </p:nvSpPr>
        <p:spPr>
          <a:xfrm>
            <a:off x="1170432" y="3639312"/>
            <a:ext cx="42245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進捗を見回って確認する</a:t>
            </a:r>
            <a:endParaRPr/>
          </a:p>
        </p:txBody>
      </p:sp>
      <p:sp>
        <p:nvSpPr>
          <p:cNvPr id="179" name="Google Shape;179;p3"/>
          <p:cNvSpPr txBox="1"/>
          <p:nvPr/>
        </p:nvSpPr>
        <p:spPr>
          <a:xfrm>
            <a:off x="914400" y="4041648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1170432" y="4041648"/>
            <a:ext cx="42245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担当や競合を手で調整する</a:t>
            </a:r>
            <a:endParaRPr/>
          </a:p>
        </p:txBody>
      </p:sp>
      <p:sp>
        <p:nvSpPr>
          <p:cNvPr id="181" name="Google Shape;181;p3"/>
          <p:cNvSpPr txBox="1"/>
          <p:nvPr/>
        </p:nvSpPr>
        <p:spPr>
          <a:xfrm>
            <a:off x="914400" y="4443984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82" name="Google Shape;182;p3"/>
          <p:cNvSpPr txBox="1"/>
          <p:nvPr/>
        </p:nvSpPr>
        <p:spPr>
          <a:xfrm>
            <a:off x="1170432" y="4443984"/>
            <a:ext cx="42245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CIとレビュー結果を見比べる</a:t>
            </a:r>
            <a:endParaRPr/>
          </a:p>
        </p:txBody>
      </p:sp>
      <p:sp>
        <p:nvSpPr>
          <p:cNvPr id="183" name="Google Shape;183;p3"/>
          <p:cNvSpPr txBox="1"/>
          <p:nvPr/>
        </p:nvSpPr>
        <p:spPr>
          <a:xfrm>
            <a:off x="914400" y="4846320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84" name="Google Shape;184;p3"/>
          <p:cNvSpPr txBox="1"/>
          <p:nvPr/>
        </p:nvSpPr>
        <p:spPr>
          <a:xfrm>
            <a:off x="1170432" y="4846320"/>
            <a:ext cx="42245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チャットが切れた後の状況を手で復元する</a:t>
            </a: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5989320" y="2286000"/>
            <a:ext cx="5577840" cy="3127248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6236208" y="2365409"/>
            <a:ext cx="914400" cy="310800"/>
          </a:xfrm>
          <a:prstGeom prst="roundRect">
            <a:avLst>
              <a:gd fmla="val 45000" name="adj"/>
            </a:avLst>
          </a:prstGeom>
          <a:solidFill>
            <a:srgbClr val="FF5A1F"/>
          </a:solidFill>
          <a:ln cap="flat" cmpd="sng" w="9525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 txBox="1"/>
          <p:nvPr/>
        </p:nvSpPr>
        <p:spPr>
          <a:xfrm>
            <a:off x="6291072" y="2422645"/>
            <a:ext cx="8046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AFTER</a:t>
            </a:r>
            <a:endParaRPr/>
          </a:p>
        </p:txBody>
      </p:sp>
      <p:sp>
        <p:nvSpPr>
          <p:cNvPr id="188" name="Google Shape;188;p3"/>
          <p:cNvSpPr txBox="1"/>
          <p:nvPr/>
        </p:nvSpPr>
        <p:spPr>
          <a:xfrm>
            <a:off x="6236208" y="2852928"/>
            <a:ext cx="47548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人間が担うのは、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目的の定義と例外時の判断</a:t>
            </a:r>
            <a:endParaRPr/>
          </a:p>
        </p:txBody>
      </p:sp>
      <p:sp>
        <p:nvSpPr>
          <p:cNvPr id="189" name="Google Shape;189;p3"/>
          <p:cNvSpPr txBox="1"/>
          <p:nvPr/>
        </p:nvSpPr>
        <p:spPr>
          <a:xfrm>
            <a:off x="6309360" y="3675887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90" name="Google Shape;190;p3"/>
          <p:cNvSpPr txBox="1"/>
          <p:nvPr/>
        </p:nvSpPr>
        <p:spPr>
          <a:xfrm>
            <a:off x="6565392" y="3675887"/>
            <a:ext cx="44531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正本から現在地を再構築する</a:t>
            </a:r>
            <a:endParaRPr/>
          </a:p>
        </p:txBody>
      </p:sp>
      <p:sp>
        <p:nvSpPr>
          <p:cNvPr id="191" name="Google Shape;191;p3"/>
          <p:cNvSpPr txBox="1"/>
          <p:nvPr/>
        </p:nvSpPr>
        <p:spPr>
          <a:xfrm>
            <a:off x="6309360" y="4078224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92" name="Google Shape;192;p3"/>
          <p:cNvSpPr txBox="1"/>
          <p:nvPr/>
        </p:nvSpPr>
        <p:spPr>
          <a:xfrm>
            <a:off x="6565392" y="4078224"/>
            <a:ext cx="44531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競合しない仕事を選び、担当を割り当てる</a:t>
            </a:r>
            <a:endParaRPr/>
          </a:p>
        </p:txBody>
      </p:sp>
      <p:sp>
        <p:nvSpPr>
          <p:cNvPr id="193" name="Google Shape;193;p3"/>
          <p:cNvSpPr txBox="1"/>
          <p:nvPr/>
        </p:nvSpPr>
        <p:spPr>
          <a:xfrm>
            <a:off x="6309360" y="4480560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94" name="Google Shape;194;p3"/>
          <p:cNvSpPr txBox="1"/>
          <p:nvPr/>
        </p:nvSpPr>
        <p:spPr>
          <a:xfrm>
            <a:off x="6565392" y="4480560"/>
            <a:ext cx="44531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実装後はCIと独立レビューで検証する</a:t>
            </a:r>
            <a:endParaRPr/>
          </a:p>
        </p:txBody>
      </p:sp>
      <p:sp>
        <p:nvSpPr>
          <p:cNvPr id="195" name="Google Shape;195;p3"/>
          <p:cNvSpPr txBox="1"/>
          <p:nvPr/>
        </p:nvSpPr>
        <p:spPr>
          <a:xfrm>
            <a:off x="6309360" y="4882896"/>
            <a:ext cx="228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•</a:t>
            </a:r>
            <a:endParaRPr/>
          </a:p>
        </p:txBody>
      </p:sp>
      <p:sp>
        <p:nvSpPr>
          <p:cNvPr id="196" name="Google Shape;196;p3"/>
          <p:cNvSpPr txBox="1"/>
          <p:nvPr/>
        </p:nvSpPr>
        <p:spPr>
          <a:xfrm>
            <a:off x="6565392" y="4882896"/>
            <a:ext cx="4453128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問題時は停止し、影響を照合してから復旧する</a:t>
            </a:r>
            <a:endParaRPr/>
          </a:p>
        </p:txBody>
      </p:sp>
      <p:sp>
        <p:nvSpPr>
          <p:cNvPr id="197" name="Google Shape;197;p3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Agent OSが扱うのは「モデルの性能」ではなく、複数AIを安全に運用する制御そのものです。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204" name="Google Shape;204;p4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205" name="Google Shape;205;p4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206" name="Google Shape;206;p4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/ ARCHITECTURE</a:t>
            </a:r>
            <a:endParaRPr/>
          </a:p>
        </p:txBody>
      </p:sp>
      <p:sp>
        <p:nvSpPr>
          <p:cNvPr id="210" name="Google Shape;210;p4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 Agent OSは、AI開発を安全に進める制御基盤</a:t>
            </a:r>
            <a:endParaRPr/>
          </a:p>
        </p:txBody>
      </p:sp>
      <p:sp>
        <p:nvSpPr>
          <p:cNvPr id="211" name="Google Shape;211;p4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/>
          </a:p>
        </p:txBody>
      </p:sp>
      <p:sp>
        <p:nvSpPr>
          <p:cNvPr id="212" name="Google Shape;212;p4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213" name="Google Shape;213;p4"/>
          <p:cNvSpPr txBox="1"/>
          <p:nvPr/>
        </p:nvSpPr>
        <p:spPr>
          <a:xfrm>
            <a:off x="502920" y="1648968"/>
            <a:ext cx="107898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現在地の正本、担当、受け入れ証拠、停止条件、復旧地点を一つの制御基盤で管理します。</a:t>
            </a:r>
            <a:endParaRPr/>
          </a:p>
        </p:txBody>
      </p:sp>
      <p:sp>
        <p:nvSpPr>
          <p:cNvPr id="214" name="Google Shape;214;p4"/>
          <p:cNvSpPr/>
          <p:nvPr/>
        </p:nvSpPr>
        <p:spPr>
          <a:xfrm>
            <a:off x="480575" y="2484400"/>
            <a:ext cx="2331600" cy="2087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892048" y="2670048"/>
            <a:ext cx="1508700" cy="274200"/>
          </a:xfrm>
          <a:prstGeom prst="roundRect">
            <a:avLst>
              <a:gd fmla="val 45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4"/>
          <p:cNvSpPr txBox="1"/>
          <p:nvPr/>
        </p:nvSpPr>
        <p:spPr>
          <a:xfrm>
            <a:off x="965200" y="2688336"/>
            <a:ext cx="1353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HUMAN</a:t>
            </a:r>
            <a:endParaRPr/>
          </a:p>
        </p:txBody>
      </p:sp>
      <p:sp>
        <p:nvSpPr>
          <p:cNvPr id="217" name="Google Shape;217;p4"/>
          <p:cNvSpPr txBox="1"/>
          <p:nvPr/>
        </p:nvSpPr>
        <p:spPr>
          <a:xfrm>
            <a:off x="690880" y="3264916"/>
            <a:ext cx="190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・</a:t>
            </a: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目的と優先順位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・</a:t>
            </a: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例外時の判断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・</a:t>
            </a: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本番操作の承認</a:t>
            </a:r>
            <a:endParaRPr/>
          </a:p>
        </p:txBody>
      </p:sp>
      <p:sp>
        <p:nvSpPr>
          <p:cNvPr id="218" name="Google Shape;218;p4"/>
          <p:cNvSpPr/>
          <p:nvPr/>
        </p:nvSpPr>
        <p:spPr>
          <a:xfrm>
            <a:off x="4077210" y="2359150"/>
            <a:ext cx="4325100" cy="217110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4"/>
          <p:cNvSpPr txBox="1"/>
          <p:nvPr/>
        </p:nvSpPr>
        <p:spPr>
          <a:xfrm>
            <a:off x="4442968" y="2578608"/>
            <a:ext cx="3575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NETSUJO AGENT OS</a:t>
            </a:r>
            <a:endParaRPr/>
          </a:p>
        </p:txBody>
      </p:sp>
      <p:sp>
        <p:nvSpPr>
          <p:cNvPr id="220" name="Google Shape;220;p4"/>
          <p:cNvSpPr txBox="1"/>
          <p:nvPr/>
        </p:nvSpPr>
        <p:spPr>
          <a:xfrm>
            <a:off x="4351528" y="2962656"/>
            <a:ext cx="3758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Select  →  Assign  →  Implement</a:t>
            </a:r>
            <a:endParaRPr/>
          </a:p>
        </p:txBody>
      </p:sp>
      <p:sp>
        <p:nvSpPr>
          <p:cNvPr id="221" name="Google Shape;221;p4"/>
          <p:cNvSpPr txBox="1"/>
          <p:nvPr/>
        </p:nvSpPr>
        <p:spPr>
          <a:xfrm>
            <a:off x="4351528" y="3355848"/>
            <a:ext cx="37581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Verify  →  Gate  →  Complete</a:t>
            </a:r>
            <a:endParaRPr/>
          </a:p>
        </p:txBody>
      </p:sp>
      <p:sp>
        <p:nvSpPr>
          <p:cNvPr id="222" name="Google Shape;222;p4"/>
          <p:cNvSpPr txBox="1"/>
          <p:nvPr/>
        </p:nvSpPr>
        <p:spPr>
          <a:xfrm>
            <a:off x="4351528" y="3766312"/>
            <a:ext cx="37581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問題</a:t>
            </a:r>
            <a:r>
              <a:rPr lang="en-US" sz="1480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発生</a:t>
            </a:r>
            <a: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時：</a:t>
            </a:r>
            <a:b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Recover → Reconstruct → Select</a:t>
            </a:r>
            <a:b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48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Live StateとEvidenceから安全に再開</a:t>
            </a:r>
            <a:endParaRPr/>
          </a:p>
        </p:txBody>
      </p:sp>
      <p:sp>
        <p:nvSpPr>
          <p:cNvPr id="223" name="Google Shape;223;p4"/>
          <p:cNvSpPr/>
          <p:nvPr/>
        </p:nvSpPr>
        <p:spPr>
          <a:xfrm>
            <a:off x="9645904" y="2377440"/>
            <a:ext cx="1902000" cy="54870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"/>
          <p:cNvSpPr txBox="1"/>
          <p:nvPr/>
        </p:nvSpPr>
        <p:spPr>
          <a:xfrm>
            <a:off x="9783064" y="2496312"/>
            <a:ext cx="1627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ChatGPT</a:t>
            </a:r>
            <a:endParaRPr/>
          </a:p>
        </p:txBody>
      </p:sp>
      <p:sp>
        <p:nvSpPr>
          <p:cNvPr id="225" name="Google Shape;225;p4"/>
          <p:cNvSpPr/>
          <p:nvPr/>
        </p:nvSpPr>
        <p:spPr>
          <a:xfrm>
            <a:off x="9645904" y="3172968"/>
            <a:ext cx="1902000" cy="548700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"/>
          <p:cNvSpPr txBox="1"/>
          <p:nvPr/>
        </p:nvSpPr>
        <p:spPr>
          <a:xfrm>
            <a:off x="9783064" y="3291840"/>
            <a:ext cx="1627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C7664"/>
                </a:solidFill>
                <a:latin typeface="Noto Sans"/>
                <a:ea typeface="Noto Sans"/>
                <a:cs typeface="Noto Sans"/>
                <a:sym typeface="Noto Sans"/>
              </a:rPr>
              <a:t>Codex</a:t>
            </a:r>
            <a:endParaRPr/>
          </a:p>
        </p:txBody>
      </p:sp>
      <p:sp>
        <p:nvSpPr>
          <p:cNvPr id="227" name="Google Shape;227;p4"/>
          <p:cNvSpPr/>
          <p:nvPr/>
        </p:nvSpPr>
        <p:spPr>
          <a:xfrm>
            <a:off x="9645904" y="3968496"/>
            <a:ext cx="1902000" cy="548700"/>
          </a:xfrm>
          <a:prstGeom prst="roundRect">
            <a:avLst>
              <a:gd fmla="val 8000" name="adj"/>
            </a:avLst>
          </a:prstGeom>
          <a:solidFill>
            <a:srgbClr val="F1F3F5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"/>
          <p:cNvSpPr txBox="1"/>
          <p:nvPr/>
        </p:nvSpPr>
        <p:spPr>
          <a:xfrm>
            <a:off x="9783064" y="4087368"/>
            <a:ext cx="1627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Claude Code</a:t>
            </a:r>
            <a:endParaRPr/>
          </a:p>
        </p:txBody>
      </p:sp>
      <p:cxnSp>
        <p:nvCxnSpPr>
          <p:cNvPr id="229" name="Google Shape;229;p4"/>
          <p:cNvCxnSpPr/>
          <p:nvPr/>
        </p:nvCxnSpPr>
        <p:spPr>
          <a:xfrm>
            <a:off x="3243521" y="3528252"/>
            <a:ext cx="402300" cy="0"/>
          </a:xfrm>
          <a:prstGeom prst="straightConnector1">
            <a:avLst/>
          </a:prstGeom>
          <a:noFill/>
          <a:ln cap="flat" cmpd="sng" w="25400">
            <a:solidFill>
              <a:srgbClr val="64748B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30" name="Google Shape;230;p4"/>
          <p:cNvSpPr txBox="1"/>
          <p:nvPr/>
        </p:nvSpPr>
        <p:spPr>
          <a:xfrm>
            <a:off x="2987499" y="2905955"/>
            <a:ext cx="9144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課題設計</a:t>
            </a:r>
            <a:endParaRPr b="1" sz="1200">
              <a:solidFill>
                <a:srgbClr val="4755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承認</a:t>
            </a:r>
            <a:endParaRPr/>
          </a:p>
        </p:txBody>
      </p:sp>
      <p:cxnSp>
        <p:nvCxnSpPr>
          <p:cNvPr id="231" name="Google Shape;231;p4"/>
          <p:cNvCxnSpPr/>
          <p:nvPr/>
        </p:nvCxnSpPr>
        <p:spPr>
          <a:xfrm>
            <a:off x="8512048" y="2651760"/>
            <a:ext cx="987600" cy="0"/>
          </a:xfrm>
          <a:prstGeom prst="straightConnector1">
            <a:avLst/>
          </a:prstGeom>
          <a:noFill/>
          <a:ln cap="flat" cmpd="sng" w="22850">
            <a:solidFill>
              <a:srgbClr val="2F6F8F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32" name="Google Shape;232;p4"/>
          <p:cNvCxnSpPr/>
          <p:nvPr/>
        </p:nvCxnSpPr>
        <p:spPr>
          <a:xfrm>
            <a:off x="8512048" y="3447288"/>
            <a:ext cx="987600" cy="0"/>
          </a:xfrm>
          <a:prstGeom prst="straightConnector1">
            <a:avLst/>
          </a:prstGeom>
          <a:noFill/>
          <a:ln cap="flat" cmpd="sng" w="22850">
            <a:solidFill>
              <a:srgbClr val="2C766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33" name="Google Shape;233;p4"/>
          <p:cNvCxnSpPr/>
          <p:nvPr/>
        </p:nvCxnSpPr>
        <p:spPr>
          <a:xfrm>
            <a:off x="8512048" y="4242816"/>
            <a:ext cx="987600" cy="0"/>
          </a:xfrm>
          <a:prstGeom prst="straightConnector1">
            <a:avLst/>
          </a:prstGeom>
          <a:noFill/>
          <a:ln cap="flat" cmpd="sng" w="22850">
            <a:solidFill>
              <a:srgbClr val="64748B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34" name="Google Shape;234;p4"/>
          <p:cNvSpPr txBox="1"/>
          <p:nvPr/>
        </p:nvSpPr>
        <p:spPr>
          <a:xfrm>
            <a:off x="8602472" y="2267712"/>
            <a:ext cx="8688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実行役へ</a:t>
            </a:r>
            <a:endParaRPr/>
          </a:p>
        </p:txBody>
      </p:sp>
      <p:sp>
        <p:nvSpPr>
          <p:cNvPr id="235" name="Google Shape;235;p4"/>
          <p:cNvSpPr/>
          <p:nvPr/>
        </p:nvSpPr>
        <p:spPr>
          <a:xfrm>
            <a:off x="658368" y="5230368"/>
            <a:ext cx="50292" cy="475488"/>
          </a:xfrm>
          <a:prstGeom prst="roundRect">
            <a:avLst>
              <a:gd fmla="val 4000" name="adj"/>
            </a:avLst>
          </a:prstGeom>
          <a:solidFill>
            <a:srgbClr val="FF5A1F"/>
          </a:solidFill>
          <a:ln cap="flat" cmpd="sng" w="9525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"/>
          <p:cNvSpPr txBox="1"/>
          <p:nvPr/>
        </p:nvSpPr>
        <p:spPr>
          <a:xfrm>
            <a:off x="859525" y="5322825"/>
            <a:ext cx="102414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実装AIと責任主体を同一視しない。責任・承認・証拠の境界を残したまま自動化します。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242" name="Google Shape;242;p5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243" name="Google Shape;243;p5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244" name="Google Shape;244;p5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245" name="Google Shape;245;p5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246" name="Google Shape;246;p5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247" name="Google Shape;247;p5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/ CONTROL LOOP</a:t>
            </a:r>
            <a:endParaRPr/>
          </a:p>
        </p:txBody>
      </p:sp>
      <p:sp>
        <p:nvSpPr>
          <p:cNvPr id="248" name="Google Shape;248;p5"/>
          <p:cNvSpPr txBox="1"/>
          <p:nvPr/>
        </p:nvSpPr>
        <p:spPr>
          <a:xfrm>
            <a:off x="502920" y="941832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仕事を選ぶ→担当を決める→実装→検証→判定の順で進む</a:t>
            </a:r>
            <a:endParaRPr/>
          </a:p>
        </p:txBody>
      </p:sp>
      <p:sp>
        <p:nvSpPr>
          <p:cNvPr id="249" name="Google Shape;249;p5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/>
          </a:p>
        </p:txBody>
      </p:sp>
      <p:sp>
        <p:nvSpPr>
          <p:cNvPr id="250" name="Google Shape;250;p5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251" name="Google Shape;251;p5"/>
          <p:cNvSpPr txBox="1"/>
          <p:nvPr/>
        </p:nvSpPr>
        <p:spPr>
          <a:xfrm>
            <a:off x="502920" y="1554480"/>
            <a:ext cx="10972800" cy="484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Reconstructは開始時と復旧時の入口です。Gateで合格なら完了し、問題があれば停止してRecover→Reconstructで再開します。</a:t>
            </a:r>
            <a:endParaRPr/>
          </a:p>
        </p:txBody>
      </p:sp>
      <p:sp>
        <p:nvSpPr>
          <p:cNvPr id="252" name="Google Shape;252;p5"/>
          <p:cNvSpPr txBox="1"/>
          <p:nvPr/>
        </p:nvSpPr>
        <p:spPr>
          <a:xfrm>
            <a:off x="530352" y="2187956"/>
            <a:ext cx="1097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通常進行</a:t>
            </a:r>
            <a:endParaRPr/>
          </a:p>
        </p:txBody>
      </p:sp>
      <p:sp>
        <p:nvSpPr>
          <p:cNvPr id="253" name="Google Shape;253;p5"/>
          <p:cNvSpPr/>
          <p:nvPr/>
        </p:nvSpPr>
        <p:spPr>
          <a:xfrm>
            <a:off x="365760" y="2462276"/>
            <a:ext cx="2212800" cy="120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5"/>
          <p:cNvSpPr txBox="1"/>
          <p:nvPr/>
        </p:nvSpPr>
        <p:spPr>
          <a:xfrm>
            <a:off x="512064" y="2553716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7CFD8"/>
                </a:solidFill>
                <a:latin typeface="Noto Sans"/>
                <a:ea typeface="Noto Sans"/>
                <a:cs typeface="Noto Sans"/>
                <a:sym typeface="Noto Sans"/>
              </a:rPr>
              <a:t>01</a:t>
            </a:r>
            <a:endParaRPr/>
          </a:p>
        </p:txBody>
      </p:sp>
      <p:sp>
        <p:nvSpPr>
          <p:cNvPr id="255" name="Google Shape;255;p5"/>
          <p:cNvSpPr txBox="1"/>
          <p:nvPr/>
        </p:nvSpPr>
        <p:spPr>
          <a:xfrm>
            <a:off x="896112" y="2526284"/>
            <a:ext cx="155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Select</a:t>
            </a:r>
            <a:endParaRPr/>
          </a:p>
        </p:txBody>
      </p:sp>
      <p:sp>
        <p:nvSpPr>
          <p:cNvPr id="256" name="Google Shape;256;p5"/>
          <p:cNvSpPr txBox="1"/>
          <p:nvPr/>
        </p:nvSpPr>
        <p:spPr>
          <a:xfrm>
            <a:off x="530352" y="2901188"/>
            <a:ext cx="18837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依存関係を確認し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次の仕事を選ぶ</a:t>
            </a:r>
            <a:endParaRPr/>
          </a:p>
        </p:txBody>
      </p:sp>
      <p:sp>
        <p:nvSpPr>
          <p:cNvPr id="257" name="Google Shape;257;p5"/>
          <p:cNvSpPr/>
          <p:nvPr/>
        </p:nvSpPr>
        <p:spPr>
          <a:xfrm>
            <a:off x="2862072" y="2462276"/>
            <a:ext cx="2212800" cy="120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5"/>
          <p:cNvSpPr txBox="1"/>
          <p:nvPr/>
        </p:nvSpPr>
        <p:spPr>
          <a:xfrm>
            <a:off x="3008376" y="2553716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7CFD8"/>
                </a:solidFill>
                <a:latin typeface="Noto Sans"/>
                <a:ea typeface="Noto Sans"/>
                <a:cs typeface="Noto Sans"/>
                <a:sym typeface="Noto Sans"/>
              </a:rPr>
              <a:t>02</a:t>
            </a:r>
            <a:endParaRPr/>
          </a:p>
        </p:txBody>
      </p:sp>
      <p:sp>
        <p:nvSpPr>
          <p:cNvPr id="259" name="Google Shape;259;p5"/>
          <p:cNvSpPr txBox="1"/>
          <p:nvPr/>
        </p:nvSpPr>
        <p:spPr>
          <a:xfrm>
            <a:off x="3392424" y="2526284"/>
            <a:ext cx="155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Assign</a:t>
            </a:r>
            <a:endParaRPr/>
          </a:p>
        </p:txBody>
      </p:sp>
      <p:sp>
        <p:nvSpPr>
          <p:cNvPr id="260" name="Google Shape;260;p5"/>
          <p:cNvSpPr txBox="1"/>
          <p:nvPr/>
        </p:nvSpPr>
        <p:spPr>
          <a:xfrm>
            <a:off x="3026664" y="2901188"/>
            <a:ext cx="18837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競合しない担当へ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仕事を割り当てる</a:t>
            </a:r>
            <a:endParaRPr/>
          </a:p>
        </p:txBody>
      </p:sp>
      <p:sp>
        <p:nvSpPr>
          <p:cNvPr id="261" name="Google Shape;261;p5"/>
          <p:cNvSpPr/>
          <p:nvPr/>
        </p:nvSpPr>
        <p:spPr>
          <a:xfrm>
            <a:off x="5358384" y="2462276"/>
            <a:ext cx="2212800" cy="120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5"/>
          <p:cNvSpPr txBox="1"/>
          <p:nvPr/>
        </p:nvSpPr>
        <p:spPr>
          <a:xfrm>
            <a:off x="5504688" y="2553716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7CFD8"/>
                </a:solidFill>
                <a:latin typeface="Noto Sans"/>
                <a:ea typeface="Noto Sans"/>
                <a:cs typeface="Noto Sans"/>
                <a:sym typeface="Noto Sans"/>
              </a:rPr>
              <a:t>03</a:t>
            </a:r>
            <a:endParaRPr/>
          </a:p>
        </p:txBody>
      </p:sp>
      <p:sp>
        <p:nvSpPr>
          <p:cNvPr id="263" name="Google Shape;263;p5"/>
          <p:cNvSpPr txBox="1"/>
          <p:nvPr/>
        </p:nvSpPr>
        <p:spPr>
          <a:xfrm>
            <a:off x="5888736" y="2526284"/>
            <a:ext cx="155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Implement</a:t>
            </a:r>
            <a:endParaRPr/>
          </a:p>
        </p:txBody>
      </p:sp>
      <p:sp>
        <p:nvSpPr>
          <p:cNvPr id="264" name="Google Shape;264;p5"/>
          <p:cNvSpPr txBox="1"/>
          <p:nvPr/>
        </p:nvSpPr>
        <p:spPr>
          <a:xfrm>
            <a:off x="5522976" y="2901188"/>
            <a:ext cx="18837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担当AIが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実装・修正する</a:t>
            </a:r>
            <a:endParaRPr/>
          </a:p>
        </p:txBody>
      </p:sp>
      <p:sp>
        <p:nvSpPr>
          <p:cNvPr id="265" name="Google Shape;265;p5"/>
          <p:cNvSpPr/>
          <p:nvPr/>
        </p:nvSpPr>
        <p:spPr>
          <a:xfrm>
            <a:off x="7854696" y="2462276"/>
            <a:ext cx="2212800" cy="1206900"/>
          </a:xfrm>
          <a:prstGeom prst="roundRect">
            <a:avLst>
              <a:gd fmla="val 16667" name="adj"/>
            </a:avLst>
          </a:prstGeom>
          <a:solidFill>
            <a:srgbClr val="E8F2F6"/>
          </a:solidFill>
          <a:ln cap="flat" cmpd="sng" w="12700">
            <a:solidFill>
              <a:srgbClr val="2F6F8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5"/>
          <p:cNvSpPr txBox="1"/>
          <p:nvPr/>
        </p:nvSpPr>
        <p:spPr>
          <a:xfrm>
            <a:off x="8001000" y="2553716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04</a:t>
            </a:r>
            <a:endParaRPr/>
          </a:p>
        </p:txBody>
      </p:sp>
      <p:sp>
        <p:nvSpPr>
          <p:cNvPr id="267" name="Google Shape;267;p5"/>
          <p:cNvSpPr txBox="1"/>
          <p:nvPr/>
        </p:nvSpPr>
        <p:spPr>
          <a:xfrm>
            <a:off x="8385048" y="2526284"/>
            <a:ext cx="155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Verify</a:t>
            </a:r>
            <a:endParaRPr/>
          </a:p>
        </p:txBody>
      </p:sp>
      <p:sp>
        <p:nvSpPr>
          <p:cNvPr id="268" name="Google Shape;268;p5"/>
          <p:cNvSpPr txBox="1"/>
          <p:nvPr/>
        </p:nvSpPr>
        <p:spPr>
          <a:xfrm>
            <a:off x="8019288" y="2901188"/>
            <a:ext cx="18837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CIと独立レビューで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結果と証拠を確認</a:t>
            </a:r>
            <a:endParaRPr/>
          </a:p>
        </p:txBody>
      </p:sp>
      <p:sp>
        <p:nvSpPr>
          <p:cNvPr id="269" name="Google Shape;269;p5"/>
          <p:cNvSpPr/>
          <p:nvPr/>
        </p:nvSpPr>
        <p:spPr>
          <a:xfrm>
            <a:off x="2660904" y="3001772"/>
            <a:ext cx="155400" cy="10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755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5157216" y="3001772"/>
            <a:ext cx="155400" cy="10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755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5"/>
          <p:cNvSpPr/>
          <p:nvPr/>
        </p:nvSpPr>
        <p:spPr>
          <a:xfrm>
            <a:off x="7653527" y="3001772"/>
            <a:ext cx="155400" cy="10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755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8897112" y="3715004"/>
            <a:ext cx="109800" cy="246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5A1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5"/>
          <p:cNvSpPr txBox="1"/>
          <p:nvPr/>
        </p:nvSpPr>
        <p:spPr>
          <a:xfrm>
            <a:off x="9034272" y="3742436"/>
            <a:ext cx="8688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検証後</a:t>
            </a:r>
            <a:endParaRPr/>
          </a:p>
        </p:txBody>
      </p:sp>
      <p:sp>
        <p:nvSpPr>
          <p:cNvPr id="274" name="Google Shape;274;p5"/>
          <p:cNvSpPr/>
          <p:nvPr/>
        </p:nvSpPr>
        <p:spPr>
          <a:xfrm>
            <a:off x="8001000" y="4109212"/>
            <a:ext cx="2212800" cy="1206900"/>
          </a:xfrm>
          <a:prstGeom prst="roundRect">
            <a:avLst>
              <a:gd fmla="val 16667" name="adj"/>
            </a:avLst>
          </a:prstGeom>
          <a:solidFill>
            <a:srgbClr val="FFF1E9"/>
          </a:solidFill>
          <a:ln cap="flat" cmpd="sng" w="12700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5"/>
          <p:cNvSpPr txBox="1"/>
          <p:nvPr/>
        </p:nvSpPr>
        <p:spPr>
          <a:xfrm>
            <a:off x="8147304" y="4200652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</a:t>
            </a:r>
            <a:endParaRPr/>
          </a:p>
        </p:txBody>
      </p:sp>
      <p:sp>
        <p:nvSpPr>
          <p:cNvPr id="276" name="Google Shape;276;p5"/>
          <p:cNvSpPr txBox="1"/>
          <p:nvPr/>
        </p:nvSpPr>
        <p:spPr>
          <a:xfrm>
            <a:off x="8531352" y="4173220"/>
            <a:ext cx="1554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Gate</a:t>
            </a:r>
            <a:endParaRPr/>
          </a:p>
        </p:txBody>
      </p:sp>
      <p:sp>
        <p:nvSpPr>
          <p:cNvPr id="277" name="Google Shape;277;p5"/>
          <p:cNvSpPr txBox="1"/>
          <p:nvPr/>
        </p:nvSpPr>
        <p:spPr>
          <a:xfrm>
            <a:off x="8165592" y="4548124"/>
            <a:ext cx="18837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証拠・HEAD・権限を確認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合否を決める</a:t>
            </a:r>
            <a:endParaRPr/>
          </a:p>
        </p:txBody>
      </p:sp>
      <p:sp>
        <p:nvSpPr>
          <p:cNvPr id="278" name="Google Shape;278;p5"/>
          <p:cNvSpPr/>
          <p:nvPr/>
        </p:nvSpPr>
        <p:spPr>
          <a:xfrm>
            <a:off x="10296144" y="4538980"/>
            <a:ext cx="146400" cy="10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2F6F8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5"/>
          <p:cNvSpPr txBox="1"/>
          <p:nvPr/>
        </p:nvSpPr>
        <p:spPr>
          <a:xfrm>
            <a:off x="10515600" y="4228084"/>
            <a:ext cx="14172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合格</a:t>
            </a:r>
            <a:endParaRPr/>
          </a:p>
        </p:txBody>
      </p:sp>
      <p:sp>
        <p:nvSpPr>
          <p:cNvPr id="280" name="Google Shape;280;p5"/>
          <p:cNvSpPr txBox="1"/>
          <p:nvPr/>
        </p:nvSpPr>
        <p:spPr>
          <a:xfrm>
            <a:off x="10515600" y="4520692"/>
            <a:ext cx="1417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COMPLETE</a:t>
            </a:r>
            <a:br>
              <a:rPr b="1" i="0" lang="en-US" sz="12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125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次のSelectへ</a:t>
            </a:r>
            <a:endParaRPr/>
          </a:p>
        </p:txBody>
      </p:sp>
      <p:sp>
        <p:nvSpPr>
          <p:cNvPr id="281" name="Google Shape;281;p5"/>
          <p:cNvSpPr txBox="1"/>
          <p:nvPr/>
        </p:nvSpPr>
        <p:spPr>
          <a:xfrm>
            <a:off x="7114032" y="4246372"/>
            <a:ext cx="713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問題あり</a:t>
            </a:r>
            <a:endParaRPr/>
          </a:p>
        </p:txBody>
      </p:sp>
      <p:sp>
        <p:nvSpPr>
          <p:cNvPr id="282" name="Google Shape;282;p5"/>
          <p:cNvSpPr/>
          <p:nvPr/>
        </p:nvSpPr>
        <p:spPr>
          <a:xfrm>
            <a:off x="7498079" y="4575556"/>
            <a:ext cx="164700" cy="1005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5A1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5"/>
          <p:cNvSpPr/>
          <p:nvPr/>
        </p:nvSpPr>
        <p:spPr>
          <a:xfrm>
            <a:off x="4251960" y="4109212"/>
            <a:ext cx="2834700" cy="120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5"/>
          <p:cNvSpPr txBox="1"/>
          <p:nvPr/>
        </p:nvSpPr>
        <p:spPr>
          <a:xfrm>
            <a:off x="4398264" y="4200652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7CFD8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/>
          </a:p>
        </p:txBody>
      </p:sp>
      <p:sp>
        <p:nvSpPr>
          <p:cNvPr id="285" name="Google Shape;285;p5"/>
          <p:cNvSpPr txBox="1"/>
          <p:nvPr/>
        </p:nvSpPr>
        <p:spPr>
          <a:xfrm>
            <a:off x="4782312" y="4173220"/>
            <a:ext cx="216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Recover</a:t>
            </a:r>
            <a:endParaRPr/>
          </a:p>
        </p:txBody>
      </p:sp>
      <p:sp>
        <p:nvSpPr>
          <p:cNvPr id="286" name="Google Shape;286;p5"/>
          <p:cNvSpPr txBox="1"/>
          <p:nvPr/>
        </p:nvSpPr>
        <p:spPr>
          <a:xfrm>
            <a:off x="4416552" y="4548124"/>
            <a:ext cx="25056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未確定の影響を照合し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安全な再開地点を決める</a:t>
            </a:r>
            <a:endParaRPr/>
          </a:p>
        </p:txBody>
      </p:sp>
      <p:sp>
        <p:nvSpPr>
          <p:cNvPr id="287" name="Google Shape;287;p5"/>
          <p:cNvSpPr/>
          <p:nvPr/>
        </p:nvSpPr>
        <p:spPr>
          <a:xfrm>
            <a:off x="4014215" y="4575556"/>
            <a:ext cx="164700" cy="1005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4755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5"/>
          <p:cNvSpPr/>
          <p:nvPr/>
        </p:nvSpPr>
        <p:spPr>
          <a:xfrm>
            <a:off x="365760" y="4109212"/>
            <a:ext cx="3383400" cy="120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5"/>
          <p:cNvSpPr txBox="1"/>
          <p:nvPr/>
        </p:nvSpPr>
        <p:spPr>
          <a:xfrm>
            <a:off x="512064" y="4200652"/>
            <a:ext cx="310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7CFD8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/>
          </a:p>
        </p:txBody>
      </p:sp>
      <p:sp>
        <p:nvSpPr>
          <p:cNvPr id="290" name="Google Shape;290;p5"/>
          <p:cNvSpPr txBox="1"/>
          <p:nvPr/>
        </p:nvSpPr>
        <p:spPr>
          <a:xfrm>
            <a:off x="896112" y="4173220"/>
            <a:ext cx="2724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Reconstruct</a:t>
            </a:r>
            <a:endParaRPr/>
          </a:p>
        </p:txBody>
      </p:sp>
      <p:sp>
        <p:nvSpPr>
          <p:cNvPr id="291" name="Google Shape;291;p5"/>
          <p:cNvSpPr txBox="1"/>
          <p:nvPr/>
        </p:nvSpPr>
        <p:spPr>
          <a:xfrm>
            <a:off x="530352" y="4548124"/>
            <a:ext cx="30540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GitHubと永続状態から</a:t>
            </a:r>
            <a:b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52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現在地を再構築する</a:t>
            </a:r>
            <a:endParaRPr/>
          </a:p>
        </p:txBody>
      </p:sp>
      <p:sp>
        <p:nvSpPr>
          <p:cNvPr id="292" name="Google Shape;292;p5"/>
          <p:cNvSpPr/>
          <p:nvPr/>
        </p:nvSpPr>
        <p:spPr>
          <a:xfrm>
            <a:off x="1371600" y="3715004"/>
            <a:ext cx="109800" cy="246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2F6F8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"/>
          <p:cNvSpPr txBox="1"/>
          <p:nvPr/>
        </p:nvSpPr>
        <p:spPr>
          <a:xfrm>
            <a:off x="1517904" y="3733292"/>
            <a:ext cx="6585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再開</a:t>
            </a:r>
            <a:endParaRPr/>
          </a:p>
        </p:txBody>
      </p:sp>
      <p:sp>
        <p:nvSpPr>
          <p:cNvPr id="294" name="Google Shape;294;p5"/>
          <p:cNvSpPr txBox="1"/>
          <p:nvPr/>
        </p:nvSpPr>
        <p:spPr>
          <a:xfrm>
            <a:off x="475488" y="3862324"/>
            <a:ext cx="11430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開始 / 復旧後</a:t>
            </a:r>
            <a:endParaRPr/>
          </a:p>
        </p:txBody>
      </p:sp>
      <p:sp>
        <p:nvSpPr>
          <p:cNvPr id="295" name="Google Shape;295;p5"/>
          <p:cNvSpPr/>
          <p:nvPr/>
        </p:nvSpPr>
        <p:spPr>
          <a:xfrm>
            <a:off x="521207" y="5644388"/>
            <a:ext cx="50400" cy="438900"/>
          </a:xfrm>
          <a:prstGeom prst="roundRect">
            <a:avLst>
              <a:gd fmla="val 16667" name="adj"/>
            </a:avLst>
          </a:prstGeom>
          <a:solidFill>
            <a:srgbClr val="FF5A1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5"/>
          <p:cNvSpPr txBox="1"/>
          <p:nvPr/>
        </p:nvSpPr>
        <p:spPr>
          <a:xfrm>
            <a:off x="722376" y="5543804"/>
            <a:ext cx="108357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3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Gateは例外処理ではなく、Verifyの後に必ず通る判定点です。合格なら完了、問題があれば停止→Recover→Reconstructで再開します。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302" name="Google Shape;302;p6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303" name="Google Shape;303;p6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304" name="Google Shape;304;p6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305" name="Google Shape;305;p6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306" name="Google Shape;306;p6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307" name="Google Shape;307;p6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02 / QUALITY &amp; AUTHORITY</a:t>
            </a:r>
            <a:endParaRPr/>
          </a:p>
        </p:txBody>
      </p:sp>
      <p:sp>
        <p:nvSpPr>
          <p:cNvPr id="308" name="Google Shape;308;p6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品質判定を、実装したAIの自己申告に任せない</a:t>
            </a:r>
            <a:endParaRPr/>
          </a:p>
        </p:txBody>
      </p:sp>
      <p:sp>
        <p:nvSpPr>
          <p:cNvPr id="309" name="Google Shape;309;p6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06</a:t>
            </a:r>
            <a:endParaRPr/>
          </a:p>
        </p:txBody>
      </p:sp>
      <p:sp>
        <p:nvSpPr>
          <p:cNvPr id="310" name="Google Shape;310;p6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311" name="Google Shape;311;p6"/>
          <p:cNvSpPr txBox="1"/>
          <p:nvPr/>
        </p:nvSpPr>
        <p:spPr>
          <a:xfrm>
            <a:off x="502920" y="1572768"/>
            <a:ext cx="10789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実装する役割と、受け入れる役割を分ける。CIが緑でも、それだけで完了とはみなしません。</a:t>
            </a:r>
            <a:endParaRPr/>
          </a:p>
        </p:txBody>
      </p:sp>
      <p:sp>
        <p:nvSpPr>
          <p:cNvPr id="312" name="Google Shape;312;p6"/>
          <p:cNvSpPr/>
          <p:nvPr/>
        </p:nvSpPr>
        <p:spPr>
          <a:xfrm>
            <a:off x="914400" y="2240280"/>
            <a:ext cx="10332720" cy="621792"/>
          </a:xfrm>
          <a:prstGeom prst="roundRect">
            <a:avLst>
              <a:gd fmla="val 8000" name="adj"/>
            </a:avLst>
          </a:prstGeom>
          <a:solidFill>
            <a:srgbClr val="F1F3F5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6"/>
          <p:cNvSpPr/>
          <p:nvPr/>
        </p:nvSpPr>
        <p:spPr>
          <a:xfrm>
            <a:off x="1115568" y="2395728"/>
            <a:ext cx="438912" cy="310896"/>
          </a:xfrm>
          <a:prstGeom prst="roundRect">
            <a:avLst>
              <a:gd fmla="val 45000" name="adj"/>
            </a:avLst>
          </a:prstGeom>
          <a:solidFill>
            <a:srgbClr val="0F172A"/>
          </a:solidFill>
          <a:ln cap="flat" cmpd="sng" w="952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6"/>
          <p:cNvSpPr txBox="1"/>
          <p:nvPr/>
        </p:nvSpPr>
        <p:spPr>
          <a:xfrm>
            <a:off x="1170432" y="2427732"/>
            <a:ext cx="32918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/>
          </a:p>
        </p:txBody>
      </p:sp>
      <p:sp>
        <p:nvSpPr>
          <p:cNvPr id="315" name="Google Shape;315;p6"/>
          <p:cNvSpPr txBox="1"/>
          <p:nvPr/>
        </p:nvSpPr>
        <p:spPr>
          <a:xfrm>
            <a:off x="1783080" y="2340864"/>
            <a:ext cx="2423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Machine Checks</a:t>
            </a:r>
            <a:endParaRPr/>
          </a:p>
        </p:txBody>
      </p:sp>
      <p:sp>
        <p:nvSpPr>
          <p:cNvPr id="316" name="Google Shape;316;p6"/>
          <p:cNvSpPr txBox="1"/>
          <p:nvPr/>
        </p:nvSpPr>
        <p:spPr>
          <a:xfrm>
            <a:off x="4343400" y="2340864"/>
            <a:ext cx="64922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lint / typecheck / test / build / policy checks</a:t>
            </a:r>
            <a:endParaRPr/>
          </a:p>
        </p:txBody>
      </p:sp>
      <p:sp>
        <p:nvSpPr>
          <p:cNvPr id="317" name="Google Shape;317;p6"/>
          <p:cNvSpPr/>
          <p:nvPr/>
        </p:nvSpPr>
        <p:spPr>
          <a:xfrm>
            <a:off x="914400" y="3063240"/>
            <a:ext cx="10332720" cy="621792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6"/>
          <p:cNvSpPr/>
          <p:nvPr/>
        </p:nvSpPr>
        <p:spPr>
          <a:xfrm>
            <a:off x="1115568" y="3218688"/>
            <a:ext cx="438912" cy="310896"/>
          </a:xfrm>
          <a:prstGeom prst="roundRect">
            <a:avLst>
              <a:gd fmla="val 45000" name="adj"/>
            </a:avLst>
          </a:prstGeom>
          <a:solidFill>
            <a:srgbClr val="2F6F8F"/>
          </a:solidFill>
          <a:ln cap="flat" cmpd="sng" w="9525">
            <a:solidFill>
              <a:srgbClr val="2F6F8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6"/>
          <p:cNvSpPr txBox="1"/>
          <p:nvPr/>
        </p:nvSpPr>
        <p:spPr>
          <a:xfrm>
            <a:off x="1170432" y="3250692"/>
            <a:ext cx="32918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endParaRPr/>
          </a:p>
        </p:txBody>
      </p:sp>
      <p:sp>
        <p:nvSpPr>
          <p:cNvPr id="320" name="Google Shape;320;p6"/>
          <p:cNvSpPr txBox="1"/>
          <p:nvPr/>
        </p:nvSpPr>
        <p:spPr>
          <a:xfrm>
            <a:off x="1783080" y="3163824"/>
            <a:ext cx="2423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Independent QC</a:t>
            </a:r>
            <a:endParaRPr/>
          </a:p>
        </p:txBody>
      </p:sp>
      <p:sp>
        <p:nvSpPr>
          <p:cNvPr id="321" name="Google Shape;321;p6"/>
          <p:cNvSpPr txBox="1"/>
          <p:nvPr/>
        </p:nvSpPr>
        <p:spPr>
          <a:xfrm>
            <a:off x="4343400" y="3163824"/>
            <a:ext cx="64922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実装者とは別のruntime・文脈で評価</a:t>
            </a:r>
            <a:endParaRPr/>
          </a:p>
        </p:txBody>
      </p:sp>
      <p:sp>
        <p:nvSpPr>
          <p:cNvPr id="322" name="Google Shape;322;p6"/>
          <p:cNvSpPr/>
          <p:nvPr/>
        </p:nvSpPr>
        <p:spPr>
          <a:xfrm>
            <a:off x="914400" y="3886200"/>
            <a:ext cx="10332720" cy="621792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6"/>
          <p:cNvSpPr/>
          <p:nvPr/>
        </p:nvSpPr>
        <p:spPr>
          <a:xfrm>
            <a:off x="1115568" y="4041648"/>
            <a:ext cx="438912" cy="310896"/>
          </a:xfrm>
          <a:prstGeom prst="roundRect">
            <a:avLst>
              <a:gd fmla="val 45000" name="adj"/>
            </a:avLst>
          </a:prstGeom>
          <a:solidFill>
            <a:srgbClr val="2C7664"/>
          </a:solidFill>
          <a:ln cap="flat" cmpd="sng" w="9525">
            <a:solidFill>
              <a:srgbClr val="2C766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"/>
          <p:cNvSpPr txBox="1"/>
          <p:nvPr/>
        </p:nvSpPr>
        <p:spPr>
          <a:xfrm>
            <a:off x="1170432" y="4073652"/>
            <a:ext cx="32918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3</a:t>
            </a:r>
            <a:endParaRPr/>
          </a:p>
        </p:txBody>
      </p:sp>
      <p:sp>
        <p:nvSpPr>
          <p:cNvPr id="325" name="Google Shape;325;p6"/>
          <p:cNvSpPr txBox="1"/>
          <p:nvPr/>
        </p:nvSpPr>
        <p:spPr>
          <a:xfrm>
            <a:off x="1783080" y="3986784"/>
            <a:ext cx="2423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Exact-head Evidence</a:t>
            </a:r>
            <a:endParaRPr/>
          </a:p>
        </p:txBody>
      </p:sp>
      <p:sp>
        <p:nvSpPr>
          <p:cNvPr id="326" name="Google Shape;326;p6"/>
          <p:cNvSpPr txBox="1"/>
          <p:nvPr/>
        </p:nvSpPr>
        <p:spPr>
          <a:xfrm>
            <a:off x="4343400" y="3986784"/>
            <a:ext cx="64922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合格証拠を対象HEADへ固定</a:t>
            </a:r>
            <a:endParaRPr/>
          </a:p>
        </p:txBody>
      </p:sp>
      <p:sp>
        <p:nvSpPr>
          <p:cNvPr id="327" name="Google Shape;327;p6"/>
          <p:cNvSpPr/>
          <p:nvPr/>
        </p:nvSpPr>
        <p:spPr>
          <a:xfrm>
            <a:off x="914400" y="4709160"/>
            <a:ext cx="10332720" cy="621792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6"/>
          <p:cNvSpPr/>
          <p:nvPr/>
        </p:nvSpPr>
        <p:spPr>
          <a:xfrm>
            <a:off x="1115568" y="4864608"/>
            <a:ext cx="438912" cy="310896"/>
          </a:xfrm>
          <a:prstGeom prst="roundRect">
            <a:avLst>
              <a:gd fmla="val 45000" name="adj"/>
            </a:avLst>
          </a:prstGeom>
          <a:solidFill>
            <a:srgbClr val="FF5A1F"/>
          </a:solidFill>
          <a:ln cap="flat" cmpd="sng" w="9525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6"/>
          <p:cNvSpPr txBox="1"/>
          <p:nvPr/>
        </p:nvSpPr>
        <p:spPr>
          <a:xfrm>
            <a:off x="1170432" y="4896612"/>
            <a:ext cx="32918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4</a:t>
            </a:r>
            <a:endParaRPr/>
          </a:p>
        </p:txBody>
      </p:sp>
      <p:sp>
        <p:nvSpPr>
          <p:cNvPr id="330" name="Google Shape;330;p6"/>
          <p:cNvSpPr txBox="1"/>
          <p:nvPr/>
        </p:nvSpPr>
        <p:spPr>
          <a:xfrm>
            <a:off x="1783080" y="4809744"/>
            <a:ext cx="2423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Human Approval</a:t>
            </a:r>
            <a:endParaRPr/>
          </a:p>
        </p:txBody>
      </p:sp>
      <p:sp>
        <p:nvSpPr>
          <p:cNvPr id="331" name="Google Shape;331;p6"/>
          <p:cNvSpPr txBox="1"/>
          <p:nvPr/>
        </p:nvSpPr>
        <p:spPr>
          <a:xfrm>
            <a:off x="4343400" y="4809744"/>
            <a:ext cx="64922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mergeやProduction反映など、不可逆操作は人間が承認</a:t>
            </a:r>
            <a:endParaRPr/>
          </a:p>
        </p:txBody>
      </p:sp>
      <p:sp>
        <p:nvSpPr>
          <p:cNvPr id="332" name="Google Shape;332;p6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6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実装したAI自身に最終判定を任せない。これが品質設計の出発点です。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339" name="Google Shape;339;p7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340" name="Google Shape;340;p7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341" name="Google Shape;341;p7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342" name="Google Shape;342;p7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343" name="Google Shape;343;p7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344" name="Google Shape;344;p7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03 / HISTORICAL RUN</a:t>
            </a:r>
            <a:endParaRPr/>
          </a:p>
        </p:txBody>
      </p:sp>
      <p:sp>
        <p:nvSpPr>
          <p:cNvPr id="345" name="Google Shape;345;p7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u="none">
                <a:solidFill>
                  <a:srgbClr val="0F172A"/>
                </a:solidFill>
                <a:latin typeface="Noto Sans"/>
              </a:rPr>
              <a:t>約5か月の運用で、24時間の制御判断を検証した</a:t>
            </a:r>
          </a:p>
        </p:txBody>
      </p:sp>
      <p:sp>
        <p:nvSpPr>
          <p:cNvPr id="346" name="Google Shape;346;p7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07</a:t>
            </a:r>
            <a:endParaRPr/>
          </a:p>
        </p:txBody>
      </p:sp>
      <p:sp>
        <p:nvSpPr>
          <p:cNvPr id="347" name="Google Shape;347;p7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348" name="Google Shape;348;p7"/>
          <p:cNvSpPr txBox="1"/>
          <p:nvPr/>
        </p:nvSpPr>
        <p:spPr>
          <a:xfrm>
            <a:off x="502920" y="1572768"/>
            <a:ext cx="10881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2026-09-08 13:16 → 09-09 13:16 の実運転記録。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約5か月の運用全体ではなく、停止・再検証・不採用・復旧の判断を確認した検証窓です。</a:t>
            </a:r>
          </a:p>
        </p:txBody>
      </p:sp>
      <p:sp>
        <p:nvSpPr>
          <p:cNvPr id="349" name="Google Shape;349;p7"/>
          <p:cNvSpPr/>
          <p:nvPr/>
        </p:nvSpPr>
        <p:spPr>
          <a:xfrm>
            <a:off x="621792" y="2487168"/>
            <a:ext cx="2542032" cy="2487168"/>
          </a:xfrm>
          <a:prstGeom prst="roundRect">
            <a:avLst>
              <a:gd fmla="val 8000" name="adj"/>
            </a:avLst>
          </a:prstGeom>
          <a:solidFill>
            <a:srgbClr val="FEF2F2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7"/>
          <p:cNvSpPr txBox="1"/>
          <p:nvPr/>
        </p:nvSpPr>
        <p:spPr>
          <a:xfrm>
            <a:off x="804672" y="2670048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STOP</a:t>
            </a:r>
            <a:endParaRPr/>
          </a:p>
        </p:txBody>
      </p:sp>
      <p:sp>
        <p:nvSpPr>
          <p:cNvPr id="351" name="Google Shape;351;p7"/>
          <p:cNvSpPr txBox="1"/>
          <p:nvPr/>
        </p:nvSpPr>
        <p:spPr>
          <a:xfrm>
            <a:off x="804672" y="3108960"/>
            <a:ext cx="214884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CIが通っても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QC HIGHなら停止</a:t>
            </a:r>
            <a:endParaRPr/>
          </a:p>
        </p:txBody>
      </p:sp>
      <p:sp>
        <p:nvSpPr>
          <p:cNvPr id="352" name="Google Shape;352;p7"/>
          <p:cNvSpPr txBox="1"/>
          <p:nvPr/>
        </p:nvSpPr>
        <p:spPr>
          <a:xfrm>
            <a:off x="768096" y="4096512"/>
            <a:ext cx="2249424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独立QCを優先</a:t>
            </a:r>
            <a:b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CIだけで合格しない</a:t>
            </a:r>
            <a:endParaRPr/>
          </a:p>
        </p:txBody>
      </p:sp>
      <p:sp>
        <p:nvSpPr>
          <p:cNvPr id="353" name="Google Shape;353;p7"/>
          <p:cNvSpPr/>
          <p:nvPr/>
        </p:nvSpPr>
        <p:spPr>
          <a:xfrm>
            <a:off x="3438144" y="2487168"/>
            <a:ext cx="2542032" cy="2487168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"/>
          <p:cNvSpPr txBox="1"/>
          <p:nvPr/>
        </p:nvSpPr>
        <p:spPr>
          <a:xfrm>
            <a:off x="3621024" y="2670048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RECHECK</a:t>
            </a:r>
            <a:endParaRPr/>
          </a:p>
        </p:txBody>
      </p:sp>
      <p:sp>
        <p:nvSpPr>
          <p:cNvPr id="355" name="Google Shape;355;p7"/>
          <p:cNvSpPr txBox="1"/>
          <p:nvPr/>
        </p:nvSpPr>
        <p:spPr>
          <a:xfrm>
            <a:off x="3621024" y="3108960"/>
            <a:ext cx="214884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HEADが変わったら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検証をやり直す</a:t>
            </a:r>
            <a:endParaRPr/>
          </a:p>
        </p:txBody>
      </p:sp>
      <p:sp>
        <p:nvSpPr>
          <p:cNvPr id="356" name="Google Shape;356;p7"/>
          <p:cNvSpPr txBox="1"/>
          <p:nvPr/>
        </p:nvSpPr>
        <p:spPr>
          <a:xfrm>
            <a:off x="3584448" y="4096512"/>
            <a:ext cx="2249424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古いPASSを</a:t>
            </a:r>
            <a:b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使わない</a:t>
            </a:r>
            <a:endParaRPr/>
          </a:p>
        </p:txBody>
      </p:sp>
      <p:sp>
        <p:nvSpPr>
          <p:cNvPr id="357" name="Google Shape;357;p7"/>
          <p:cNvSpPr/>
          <p:nvPr/>
        </p:nvSpPr>
        <p:spPr>
          <a:xfrm>
            <a:off x="6254496" y="2487168"/>
            <a:ext cx="2542032" cy="2487168"/>
          </a:xfrm>
          <a:prstGeom prst="roundRect">
            <a:avLst>
              <a:gd fmla="val 8000" name="adj"/>
            </a:avLst>
          </a:prstGeom>
          <a:solidFill>
            <a:srgbClr val="F1F3F5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7"/>
          <p:cNvSpPr txBox="1"/>
          <p:nvPr/>
        </p:nvSpPr>
        <p:spPr>
          <a:xfrm>
            <a:off x="6437376" y="2670048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DISCARD</a:t>
            </a:r>
            <a:endParaRPr/>
          </a:p>
        </p:txBody>
      </p:sp>
      <p:sp>
        <p:nvSpPr>
          <p:cNvPr id="359" name="Google Shape;359;p7"/>
          <p:cNvSpPr txBox="1"/>
          <p:nvPr/>
        </p:nvSpPr>
        <p:spPr>
          <a:xfrm>
            <a:off x="6437376" y="3108960"/>
            <a:ext cx="214884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速くても、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効果が薄ければ捨てる</a:t>
            </a:r>
            <a:endParaRPr/>
          </a:p>
        </p:txBody>
      </p:sp>
      <p:sp>
        <p:nvSpPr>
          <p:cNvPr id="360" name="Google Shape;360;p7"/>
          <p:cNvSpPr txBox="1"/>
          <p:nvPr/>
        </p:nvSpPr>
        <p:spPr>
          <a:xfrm>
            <a:off x="6400800" y="4096512"/>
            <a:ext cx="2249424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速度だけで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判断しない</a:t>
            </a:r>
            <a:endParaRPr/>
          </a:p>
        </p:txBody>
      </p:sp>
      <p:sp>
        <p:nvSpPr>
          <p:cNvPr id="361" name="Google Shape;361;p7"/>
          <p:cNvSpPr/>
          <p:nvPr/>
        </p:nvSpPr>
        <p:spPr>
          <a:xfrm>
            <a:off x="9070848" y="2487168"/>
            <a:ext cx="2542032" cy="2487168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7"/>
          <p:cNvSpPr txBox="1"/>
          <p:nvPr/>
        </p:nvSpPr>
        <p:spPr>
          <a:xfrm>
            <a:off x="9253728" y="2670048"/>
            <a:ext cx="21031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C7664"/>
                </a:solidFill>
                <a:latin typeface="Noto Sans"/>
                <a:ea typeface="Noto Sans"/>
                <a:cs typeface="Noto Sans"/>
                <a:sym typeface="Noto Sans"/>
              </a:rPr>
              <a:t>RECOVER</a:t>
            </a:r>
            <a:endParaRPr/>
          </a:p>
        </p:txBody>
      </p:sp>
      <p:sp>
        <p:nvSpPr>
          <p:cNvPr id="363" name="Google Shape;363;p7"/>
          <p:cNvSpPr txBox="1"/>
          <p:nvPr/>
        </p:nvSpPr>
        <p:spPr>
          <a:xfrm>
            <a:off x="9253728" y="3108960"/>
            <a:ext cx="214884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チャットが切れても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Live Stateから再開</a:t>
            </a:r>
            <a:endParaRPr/>
          </a:p>
        </p:txBody>
      </p:sp>
      <p:sp>
        <p:nvSpPr>
          <p:cNvPr id="364" name="Google Shape;364;p7"/>
          <p:cNvSpPr txBox="1"/>
          <p:nvPr/>
        </p:nvSpPr>
        <p:spPr>
          <a:xfrm>
            <a:off x="9217152" y="4096512"/>
            <a:ext cx="2249424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重複を避けて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復旧する</a:t>
            </a:r>
            <a:endParaRPr/>
          </a:p>
        </p:txBody>
      </p:sp>
      <p:sp>
        <p:nvSpPr>
          <p:cNvPr id="365" name="Google Shape;365;p7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7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475569"/>
                </a:solidFill>
                <a:latin typeface="Noto Sans"/>
              </a:rPr>
              <a:t>24時間の人間の実介入時間は未計測。現在までの連続稼働時間としては扱いません。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8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372" name="Google Shape;372;p8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373" name="Google Shape;373;p8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374" name="Google Shape;374;p8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375" name="Google Shape;375;p8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376" name="Google Shape;376;p8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377" name="Google Shape;377;p8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03 / HISTORICAL LEARNING</a:t>
            </a:r>
            <a:endParaRPr/>
          </a:p>
        </p:txBody>
      </p:sp>
      <p:sp>
        <p:nvSpPr>
          <p:cNvPr id="378" name="Google Shape;378;p8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失敗を注意事項で終わらせず、次回の検査に変える</a:t>
            </a:r>
            <a:endParaRPr/>
          </a:p>
        </p:txBody>
      </p:sp>
      <p:sp>
        <p:nvSpPr>
          <p:cNvPr id="379" name="Google Shape;379;p8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08</a:t>
            </a:r>
            <a:endParaRPr/>
          </a:p>
        </p:txBody>
      </p:sp>
      <p:sp>
        <p:nvSpPr>
          <p:cNvPr id="380" name="Google Shape;380;p8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381" name="Google Shape;381;p8"/>
          <p:cNvSpPr/>
          <p:nvPr/>
        </p:nvSpPr>
        <p:spPr>
          <a:xfrm>
            <a:off x="419100" y="1965950"/>
            <a:ext cx="2644200" cy="1444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8"/>
          <p:cNvSpPr txBox="1"/>
          <p:nvPr/>
        </p:nvSpPr>
        <p:spPr>
          <a:xfrm>
            <a:off x="651774" y="2103110"/>
            <a:ext cx="217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777</a:t>
            </a:r>
            <a:endParaRPr/>
          </a:p>
        </p:txBody>
      </p:sp>
      <p:sp>
        <p:nvSpPr>
          <p:cNvPr id="383" name="Google Shape;383;p8"/>
          <p:cNvSpPr txBox="1"/>
          <p:nvPr/>
        </p:nvSpPr>
        <p:spPr>
          <a:xfrm>
            <a:off x="651774" y="2569455"/>
            <a:ext cx="2178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作業ログを集計</a:t>
            </a:r>
            <a:endParaRPr/>
          </a:p>
        </p:txBody>
      </p:sp>
      <p:sp>
        <p:nvSpPr>
          <p:cNvPr id="384" name="Google Shape;384;p8"/>
          <p:cNvSpPr txBox="1"/>
          <p:nvPr/>
        </p:nvSpPr>
        <p:spPr>
          <a:xfrm>
            <a:off x="651774" y="2898640"/>
            <a:ext cx="2178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2026-08 集計</a:t>
            </a:r>
            <a:endParaRPr/>
          </a:p>
        </p:txBody>
      </p:sp>
      <p:sp>
        <p:nvSpPr>
          <p:cNvPr id="385" name="Google Shape;385;p8"/>
          <p:cNvSpPr/>
          <p:nvPr/>
        </p:nvSpPr>
        <p:spPr>
          <a:xfrm>
            <a:off x="419100" y="3593585"/>
            <a:ext cx="2644200" cy="1444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8"/>
          <p:cNvSpPr txBox="1"/>
          <p:nvPr/>
        </p:nvSpPr>
        <p:spPr>
          <a:xfrm>
            <a:off x="651774" y="3730745"/>
            <a:ext cx="217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70.1%</a:t>
            </a:r>
            <a:endParaRPr/>
          </a:p>
        </p:txBody>
      </p:sp>
      <p:sp>
        <p:nvSpPr>
          <p:cNvPr id="387" name="Google Shape;387;p8"/>
          <p:cNvSpPr txBox="1"/>
          <p:nvPr/>
        </p:nvSpPr>
        <p:spPr>
          <a:xfrm>
            <a:off x="651774" y="4197090"/>
            <a:ext cx="2178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汎用AIに集中</a:t>
            </a:r>
            <a:endParaRPr/>
          </a:p>
        </p:txBody>
      </p:sp>
      <p:sp>
        <p:nvSpPr>
          <p:cNvPr id="388" name="Google Shape;388;p8"/>
          <p:cNvSpPr txBox="1"/>
          <p:nvPr/>
        </p:nvSpPr>
        <p:spPr>
          <a:xfrm>
            <a:off x="651774" y="4526275"/>
            <a:ext cx="2178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専門AIの使用記録 0件</a:t>
            </a:r>
            <a:endParaRPr/>
          </a:p>
        </p:txBody>
      </p:sp>
      <p:sp>
        <p:nvSpPr>
          <p:cNvPr id="389" name="Google Shape;389;p8"/>
          <p:cNvSpPr/>
          <p:nvPr/>
        </p:nvSpPr>
        <p:spPr>
          <a:xfrm>
            <a:off x="3401568" y="2514600"/>
            <a:ext cx="1664208" cy="1965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8"/>
          <p:cNvSpPr txBox="1"/>
          <p:nvPr/>
        </p:nvSpPr>
        <p:spPr>
          <a:xfrm>
            <a:off x="3538728" y="2724912"/>
            <a:ext cx="1371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観測</a:t>
            </a:r>
            <a:endParaRPr/>
          </a:p>
        </p:txBody>
      </p:sp>
      <p:sp>
        <p:nvSpPr>
          <p:cNvPr id="391" name="Google Shape;391;p8"/>
          <p:cNvSpPr txBox="1"/>
          <p:nvPr/>
        </p:nvSpPr>
        <p:spPr>
          <a:xfrm>
            <a:off x="3547872" y="320040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専門AIの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使用記録 0件</a:t>
            </a:r>
            <a:endParaRPr/>
          </a:p>
        </p:txBody>
      </p:sp>
      <p:cxnSp>
        <p:nvCxnSpPr>
          <p:cNvPr id="392" name="Google Shape;392;p8"/>
          <p:cNvCxnSpPr/>
          <p:nvPr/>
        </p:nvCxnSpPr>
        <p:spPr>
          <a:xfrm>
            <a:off x="5084064" y="3493008"/>
            <a:ext cx="192024" cy="0"/>
          </a:xfrm>
          <a:prstGeom prst="straightConnector1">
            <a:avLst/>
          </a:prstGeom>
          <a:noFill/>
          <a:ln cap="flat" cmpd="sng" w="17775">
            <a:solidFill>
              <a:srgbClr val="64748B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93" name="Google Shape;393;p8"/>
          <p:cNvSpPr/>
          <p:nvPr/>
        </p:nvSpPr>
        <p:spPr>
          <a:xfrm>
            <a:off x="5385816" y="2514600"/>
            <a:ext cx="1664208" cy="196596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8"/>
          <p:cNvSpPr txBox="1"/>
          <p:nvPr/>
        </p:nvSpPr>
        <p:spPr>
          <a:xfrm>
            <a:off x="5522976" y="2724912"/>
            <a:ext cx="1371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原因</a:t>
            </a:r>
            <a:endParaRPr/>
          </a:p>
        </p:txBody>
      </p:sp>
      <p:sp>
        <p:nvSpPr>
          <p:cNvPr id="395" name="Google Shape;395;p8"/>
          <p:cNvSpPr txBox="1"/>
          <p:nvPr/>
        </p:nvSpPr>
        <p:spPr>
          <a:xfrm>
            <a:off x="5385825" y="3200400"/>
            <a:ext cx="157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実際の担当IDへ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未接続</a:t>
            </a:r>
            <a:endParaRPr/>
          </a:p>
        </p:txBody>
      </p:sp>
      <p:cxnSp>
        <p:nvCxnSpPr>
          <p:cNvPr id="396" name="Google Shape;396;p8"/>
          <p:cNvCxnSpPr/>
          <p:nvPr/>
        </p:nvCxnSpPr>
        <p:spPr>
          <a:xfrm>
            <a:off x="7068312" y="3493008"/>
            <a:ext cx="192024" cy="0"/>
          </a:xfrm>
          <a:prstGeom prst="straightConnector1">
            <a:avLst/>
          </a:prstGeom>
          <a:noFill/>
          <a:ln cap="flat" cmpd="sng" w="17775">
            <a:solidFill>
              <a:srgbClr val="64748B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97" name="Google Shape;397;p8"/>
          <p:cNvSpPr/>
          <p:nvPr/>
        </p:nvSpPr>
        <p:spPr>
          <a:xfrm>
            <a:off x="7370064" y="2514600"/>
            <a:ext cx="1664208" cy="196596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8"/>
          <p:cNvSpPr txBox="1"/>
          <p:nvPr/>
        </p:nvSpPr>
        <p:spPr>
          <a:xfrm>
            <a:off x="7507224" y="2724912"/>
            <a:ext cx="1371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修正</a:t>
            </a:r>
            <a:endParaRPr/>
          </a:p>
        </p:txBody>
      </p:sp>
      <p:sp>
        <p:nvSpPr>
          <p:cNvPr id="399" name="Google Shape;399;p8"/>
          <p:cNvSpPr txBox="1"/>
          <p:nvPr/>
        </p:nvSpPr>
        <p:spPr>
          <a:xfrm>
            <a:off x="7516368" y="320040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専門AIを3役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新設して接続</a:t>
            </a:r>
            <a:endParaRPr/>
          </a:p>
        </p:txBody>
      </p:sp>
      <p:cxnSp>
        <p:nvCxnSpPr>
          <p:cNvPr id="400" name="Google Shape;400;p8"/>
          <p:cNvCxnSpPr/>
          <p:nvPr/>
        </p:nvCxnSpPr>
        <p:spPr>
          <a:xfrm>
            <a:off x="9052560" y="3493008"/>
            <a:ext cx="192024" cy="0"/>
          </a:xfrm>
          <a:prstGeom prst="straightConnector1">
            <a:avLst/>
          </a:prstGeom>
          <a:noFill/>
          <a:ln cap="flat" cmpd="sng" w="17775">
            <a:solidFill>
              <a:srgbClr val="64748B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01" name="Google Shape;401;p8"/>
          <p:cNvSpPr/>
          <p:nvPr/>
        </p:nvSpPr>
        <p:spPr>
          <a:xfrm>
            <a:off x="9354312" y="2514600"/>
            <a:ext cx="1664208" cy="1965960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8"/>
          <p:cNvSpPr txBox="1"/>
          <p:nvPr/>
        </p:nvSpPr>
        <p:spPr>
          <a:xfrm>
            <a:off x="9491472" y="2724912"/>
            <a:ext cx="1371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C7664"/>
                </a:solidFill>
                <a:latin typeface="Noto Sans"/>
                <a:ea typeface="Noto Sans"/>
                <a:cs typeface="Noto Sans"/>
                <a:sym typeface="Noto Sans"/>
              </a:rPr>
              <a:t>固定</a:t>
            </a:r>
            <a:endParaRPr/>
          </a:p>
        </p:txBody>
      </p:sp>
      <p:sp>
        <p:nvSpPr>
          <p:cNvPr id="403" name="Google Shape;403;p8"/>
          <p:cNvSpPr txBox="1"/>
          <p:nvPr/>
        </p:nvSpPr>
        <p:spPr>
          <a:xfrm>
            <a:off x="9424426" y="3251200"/>
            <a:ext cx="1518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利用の偏りを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検査に組み込む</a:t>
            </a:r>
            <a:endParaRPr/>
          </a:p>
        </p:txBody>
      </p:sp>
      <p:sp>
        <p:nvSpPr>
          <p:cNvPr id="404" name="Google Shape;404;p8"/>
          <p:cNvSpPr txBox="1"/>
          <p:nvPr/>
        </p:nvSpPr>
        <p:spPr>
          <a:xfrm>
            <a:off x="3401568" y="4800600"/>
            <a:ext cx="7955279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AI運用は導入して終わりではない。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実測し、運用設計そのものを改善します。</a:t>
            </a:r>
            <a:endParaRPr/>
          </a:p>
        </p:txBody>
      </p:sp>
      <p:sp>
        <p:nvSpPr>
          <p:cNvPr id="405" name="Google Shape;405;p8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8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同じ失敗を二度注意したら、プロンプトではなく仕組みの欠陥として直します。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9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412" name="Google Shape;412;p9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413" name="Google Shape;413;p9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414" name="Google Shape;414;p9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415" name="Google Shape;415;p9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416" name="Google Shape;416;p9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417" name="Google Shape;417;p9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FF5A1F"/>
                </a:solidFill>
                <a:latin typeface="Noto Sans"/>
              </a:rPr>
              <a:t>03 / OPERATING ASSETS</a:t>
            </a:r>
          </a:p>
        </p:txBody>
      </p:sp>
      <p:sp>
        <p:nvSpPr>
          <p:cNvPr id="418" name="Google Shape;418;p9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u="none">
                <a:solidFill>
                  <a:srgbClr val="0F172A"/>
                </a:solidFill>
                <a:latin typeface="Noto Sans"/>
              </a:rPr>
              <a:t>運用知を、再利用できる手順・役割・停止機構・検査へ変えた</a:t>
            </a:r>
          </a:p>
        </p:txBody>
      </p:sp>
      <p:sp>
        <p:nvSpPr>
          <p:cNvPr id="419" name="Google Shape;419;p9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09</a:t>
            </a:r>
            <a:endParaRPr/>
          </a:p>
        </p:txBody>
      </p:sp>
      <p:sp>
        <p:nvSpPr>
          <p:cNvPr id="420" name="Google Shape;420;p9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421" name="Google Shape;421;p9"/>
          <p:cNvSpPr/>
          <p:nvPr/>
        </p:nvSpPr>
        <p:spPr>
          <a:xfrm>
            <a:off x="658368" y="1874519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9"/>
          <p:cNvSpPr txBox="1"/>
          <p:nvPr/>
        </p:nvSpPr>
        <p:spPr>
          <a:xfrm>
            <a:off x="841247" y="2039112"/>
            <a:ext cx="8412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FF5A1F"/>
                </a:solidFill>
                <a:latin typeface="Noto Sans"/>
              </a:rPr>
              <a:t>43</a:t>
            </a:r>
          </a:p>
        </p:txBody>
      </p:sp>
      <p:sp>
        <p:nvSpPr>
          <p:cNvPr id="423" name="Google Shape;423;p9"/>
          <p:cNvSpPr txBox="1"/>
          <p:nvPr/>
        </p:nvSpPr>
        <p:spPr>
          <a:xfrm>
            <a:off x="1645920" y="20391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Skills</a:t>
            </a:r>
          </a:p>
        </p:txBody>
      </p:sp>
      <p:sp>
        <p:nvSpPr>
          <p:cNvPr id="424" name="Google Shape;424;p9"/>
          <p:cNvSpPr txBox="1"/>
          <p:nvPr/>
        </p:nvSpPr>
        <p:spPr>
          <a:xfrm>
            <a:off x="859536" y="2606039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再利用できるAI作業手順</a:t>
            </a:r>
          </a:p>
        </p:txBody>
      </p:sp>
      <p:sp>
        <p:nvSpPr>
          <p:cNvPr id="425" name="Google Shape;425;p9"/>
          <p:cNvSpPr/>
          <p:nvPr/>
        </p:nvSpPr>
        <p:spPr>
          <a:xfrm>
            <a:off x="4425696" y="1874519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9"/>
          <p:cNvSpPr txBox="1"/>
          <p:nvPr/>
        </p:nvSpPr>
        <p:spPr>
          <a:xfrm>
            <a:off x="4608576" y="2039112"/>
            <a:ext cx="8412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F6F8F"/>
                </a:solidFill>
                <a:latin typeface="Noto Sans"/>
              </a:rPr>
              <a:t>26</a:t>
            </a:r>
          </a:p>
        </p:txBody>
      </p:sp>
      <p:sp>
        <p:nvSpPr>
          <p:cNvPr id="427" name="Google Shape;427;p9"/>
          <p:cNvSpPr txBox="1"/>
          <p:nvPr/>
        </p:nvSpPr>
        <p:spPr>
          <a:xfrm>
            <a:off x="5413248" y="20391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Subagents</a:t>
            </a:r>
          </a:p>
        </p:txBody>
      </p:sp>
      <p:sp>
        <p:nvSpPr>
          <p:cNvPr id="428" name="Google Shape;428;p9"/>
          <p:cNvSpPr txBox="1"/>
          <p:nvPr/>
        </p:nvSpPr>
        <p:spPr>
          <a:xfrm>
            <a:off x="4626864" y="2606039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専門実行・レビュー役</a:t>
            </a:r>
          </a:p>
        </p:txBody>
      </p:sp>
      <p:sp>
        <p:nvSpPr>
          <p:cNvPr id="429" name="Google Shape;429;p9"/>
          <p:cNvSpPr/>
          <p:nvPr/>
        </p:nvSpPr>
        <p:spPr>
          <a:xfrm>
            <a:off x="8193024" y="1874519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F1F3F5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9"/>
          <p:cNvSpPr txBox="1"/>
          <p:nvPr/>
        </p:nvSpPr>
        <p:spPr>
          <a:xfrm>
            <a:off x="8375904" y="2039112"/>
            <a:ext cx="8412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0F172A"/>
                </a:solidFill>
                <a:latin typeface="Noto Sans"/>
              </a:rPr>
              <a:t>9</a:t>
            </a:r>
          </a:p>
        </p:txBody>
      </p:sp>
      <p:sp>
        <p:nvSpPr>
          <p:cNvPr id="431" name="Google Shape;431;p9"/>
          <p:cNvSpPr txBox="1"/>
          <p:nvPr/>
        </p:nvSpPr>
        <p:spPr>
          <a:xfrm>
            <a:off x="9180576" y="2039112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Hooks</a:t>
            </a:r>
          </a:p>
        </p:txBody>
      </p:sp>
      <p:sp>
        <p:nvSpPr>
          <p:cNvPr id="432" name="Google Shape;432;p9"/>
          <p:cNvSpPr txBox="1"/>
          <p:nvPr/>
        </p:nvSpPr>
        <p:spPr>
          <a:xfrm>
            <a:off x="8394192" y="2606039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機械的に止める経路</a:t>
            </a:r>
          </a:p>
        </p:txBody>
      </p:sp>
      <p:sp>
        <p:nvSpPr>
          <p:cNvPr id="433" name="Google Shape;433;p9"/>
          <p:cNvSpPr/>
          <p:nvPr/>
        </p:nvSpPr>
        <p:spPr>
          <a:xfrm>
            <a:off x="658368" y="3703320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9"/>
          <p:cNvSpPr txBox="1"/>
          <p:nvPr/>
        </p:nvSpPr>
        <p:spPr>
          <a:xfrm>
            <a:off x="841247" y="3867911"/>
            <a:ext cx="8412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C7664"/>
                </a:solidFill>
                <a:latin typeface="Noto Sans"/>
              </a:rPr>
              <a:t>49</a:t>
            </a:r>
          </a:p>
        </p:txBody>
      </p:sp>
      <p:sp>
        <p:nvSpPr>
          <p:cNvPr id="435" name="Google Shape;435;p9"/>
          <p:cNvSpPr txBox="1"/>
          <p:nvPr/>
        </p:nvSpPr>
        <p:spPr>
          <a:xfrm>
            <a:off x="1645920" y="3867911"/>
            <a:ext cx="21031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Workflows</a:t>
            </a:r>
          </a:p>
        </p:txBody>
      </p:sp>
      <p:sp>
        <p:nvSpPr>
          <p:cNvPr id="436" name="Google Shape;436;p9"/>
          <p:cNvSpPr txBox="1"/>
          <p:nvPr/>
        </p:nvSpPr>
        <p:spPr>
          <a:xfrm>
            <a:off x="859536" y="4434840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CI・品質検査・運用自動化</a:t>
            </a:r>
          </a:p>
        </p:txBody>
      </p:sp>
      <p:sp>
        <p:nvSpPr>
          <p:cNvPr id="437" name="Google Shape;437;p9"/>
          <p:cNvSpPr/>
          <p:nvPr/>
        </p:nvSpPr>
        <p:spPr>
          <a:xfrm>
            <a:off x="4425696" y="3703320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9"/>
          <p:cNvSpPr txBox="1"/>
          <p:nvPr/>
        </p:nvSpPr>
        <p:spPr>
          <a:xfrm>
            <a:off x="4608576" y="3867911"/>
            <a:ext cx="1078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FF5A1F"/>
                </a:solidFill>
                <a:latin typeface="Noto Sans"/>
              </a:rPr>
              <a:t>20</a:t>
            </a:r>
          </a:p>
        </p:txBody>
      </p:sp>
      <p:sp>
        <p:nvSpPr>
          <p:cNvPr id="439" name="Google Shape;439;p9"/>
          <p:cNvSpPr txBox="1"/>
          <p:nvPr/>
        </p:nvSpPr>
        <p:spPr>
          <a:xfrm>
            <a:off x="5742432" y="3867911"/>
            <a:ext cx="1755648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Failure Cases</a:t>
            </a:r>
          </a:p>
        </p:txBody>
      </p:sp>
      <p:sp>
        <p:nvSpPr>
          <p:cNvPr id="440" name="Google Shape;440;p9"/>
          <p:cNvSpPr txBox="1"/>
          <p:nvPr/>
        </p:nvSpPr>
        <p:spPr>
          <a:xfrm>
            <a:off x="4626876" y="4434850"/>
            <a:ext cx="3138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失敗事例（11件は詳細記録）</a:t>
            </a:r>
          </a:p>
        </p:txBody>
      </p:sp>
      <p:sp>
        <p:nvSpPr>
          <p:cNvPr id="441" name="Google Shape;441;p9"/>
          <p:cNvSpPr/>
          <p:nvPr/>
        </p:nvSpPr>
        <p:spPr>
          <a:xfrm>
            <a:off x="8193024" y="3703320"/>
            <a:ext cx="3383280" cy="146304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9"/>
          <p:cNvSpPr txBox="1"/>
          <p:nvPr/>
        </p:nvSpPr>
        <p:spPr>
          <a:xfrm>
            <a:off x="8375904" y="3867911"/>
            <a:ext cx="1078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>
                <a:solidFill>
                  <a:srgbClr val="2F6F8F"/>
                </a:solidFill>
                <a:latin typeface="Noto Sans"/>
              </a:rPr>
              <a:t>17</a:t>
            </a:r>
          </a:p>
        </p:txBody>
      </p:sp>
      <p:sp>
        <p:nvSpPr>
          <p:cNvPr id="443" name="Google Shape;443;p9"/>
          <p:cNvSpPr txBox="1"/>
          <p:nvPr/>
        </p:nvSpPr>
        <p:spPr>
          <a:xfrm>
            <a:off x="9509760" y="3867911"/>
            <a:ext cx="1783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Inspection Assets</a:t>
            </a:r>
          </a:p>
        </p:txBody>
      </p:sp>
      <p:sp>
        <p:nvSpPr>
          <p:cNvPr id="444" name="Google Shape;444;p9"/>
          <p:cNvSpPr txBox="1"/>
          <p:nvPr/>
        </p:nvSpPr>
        <p:spPr>
          <a:xfrm>
            <a:off x="8394192" y="4434840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失敗から作った検査資産</a:t>
            </a:r>
          </a:p>
        </p:txBody>
      </p:sp>
      <p:sp>
        <p:nvSpPr>
          <p:cNvPr id="445" name="Google Shape;445;p9"/>
          <p:cNvSpPr/>
          <p:nvPr/>
        </p:nvSpPr>
        <p:spPr>
          <a:xfrm>
            <a:off x="502920" y="5742432"/>
            <a:ext cx="11183112" cy="438912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9"/>
          <p:cNvSpPr txBox="1"/>
          <p:nvPr/>
        </p:nvSpPr>
        <p:spPr>
          <a:xfrm>
            <a:off x="649224" y="5815584"/>
            <a:ext cx="10881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475569"/>
                </a:solidFill>
                <a:latin typeface="Noto Sans"/>
              </a:rPr>
              <a:t>資産数は運用能力の規模であり、売上・顧客成果の実績値ではありません。</a:t>
            </a:r>
          </a:p>
        </p:txBody>
      </p:sp>
      <p:sp>
        <p:nvSpPr>
          <p:cNvPr id="447" name="TextBox 446"/>
          <p:cNvSpPr txBox="1"/>
          <p:nvPr/>
        </p:nvSpPr>
        <p:spPr>
          <a:xfrm>
            <a:off x="502920" y="1581912"/>
            <a:ext cx="731520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475569"/>
                </a:solidFill>
                <a:latin typeface="Noto Sans"/>
              </a:rPr>
              <a:t>2026-09-07 実測 / 意思決定ログ 44件を確認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452" name="Google Shape;452;p10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453" name="Google Shape;453;p10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454" name="Google Shape;454;p10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455" name="Google Shape;455;p10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456" name="Google Shape;456;p10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457" name="Google Shape;457;p10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/ DELIVERY PROOF</a:t>
            </a:r>
            <a:endParaRPr/>
          </a:p>
        </p:txBody>
      </p:sp>
      <p:sp>
        <p:nvSpPr>
          <p:cNvPr id="458" name="Google Shape;458;p10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u="none">
                <a:solidFill>
                  <a:srgbClr val="0F172A"/>
                </a:solidFill>
                <a:latin typeface="Noto Sans"/>
              </a:rPr>
              <a:t>9/7の本番確認5対象を、現在の公開状態まで再監査した</a:t>
            </a:r>
          </a:p>
        </p:txBody>
      </p:sp>
      <p:sp>
        <p:nvSpPr>
          <p:cNvPr id="459" name="Google Shape;459;p10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10</a:t>
            </a:r>
            <a:endParaRPr/>
          </a:p>
        </p:txBody>
      </p:sp>
      <p:sp>
        <p:nvSpPr>
          <p:cNvPr id="460" name="Google Shape;460;p10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461" name="Google Shape;461;p10"/>
          <p:cNvSpPr txBox="1"/>
          <p:nvPr/>
        </p:nvSpPr>
        <p:spPr>
          <a:xfrm>
            <a:off x="502920" y="1572768"/>
            <a:ext cx="10789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475569"/>
                </a:solidFill>
                <a:latin typeface="Noto Sans"/>
              </a:rPr>
              <a:t>9/7に本番確認した5対象（うち自社SaaS 1件）を、2026-09-21に現行URLまで再監査。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475569"/>
                </a:solidFill>
                <a:latin typeface="Noto Sans"/>
              </a:rPr>
              <a:t>4対象はHTTP 200。Cyber LabはProduction成功・認証保護中。</a:t>
            </a:r>
          </a:p>
        </p:txBody>
      </p:sp>
      <p:sp>
        <p:nvSpPr>
          <p:cNvPr id="462" name="Google Shape;462;p10"/>
          <p:cNvSpPr/>
          <p:nvPr/>
        </p:nvSpPr>
        <p:spPr>
          <a:xfrm>
            <a:off x="713232" y="2121408"/>
            <a:ext cx="6720840" cy="47548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0"/>
          <p:cNvSpPr txBox="1"/>
          <p:nvPr/>
        </p:nvSpPr>
        <p:spPr>
          <a:xfrm>
            <a:off x="896112" y="2185415"/>
            <a:ext cx="23317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Netsujo SIGNAL</a:t>
            </a:r>
          </a:p>
        </p:txBody>
      </p:sp>
      <p:sp>
        <p:nvSpPr>
          <p:cNvPr id="464" name="Google Shape;464;p10"/>
          <p:cNvSpPr txBox="1"/>
          <p:nvPr/>
        </p:nvSpPr>
        <p:spPr>
          <a:xfrm>
            <a:off x="3429000" y="2185415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HTTP 200 / /services/signal</a:t>
            </a:r>
          </a:p>
        </p:txBody>
      </p:sp>
      <p:sp>
        <p:nvSpPr>
          <p:cNvPr id="465" name="Google Shape;465;p10"/>
          <p:cNvSpPr/>
          <p:nvPr/>
        </p:nvSpPr>
        <p:spPr>
          <a:xfrm>
            <a:off x="713232" y="2752344"/>
            <a:ext cx="6720840" cy="47548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0"/>
          <p:cNvSpPr txBox="1"/>
          <p:nvPr/>
        </p:nvSpPr>
        <p:spPr>
          <a:xfrm>
            <a:off x="896112" y="2816351"/>
            <a:ext cx="23317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netsujo.jp</a:t>
            </a:r>
          </a:p>
        </p:txBody>
      </p:sp>
      <p:sp>
        <p:nvSpPr>
          <p:cNvPr id="467" name="Google Shape;467;p10"/>
          <p:cNvSpPr txBox="1"/>
          <p:nvPr/>
        </p:nvSpPr>
        <p:spPr>
          <a:xfrm>
            <a:off x="3429000" y="2816351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HTTP 200 / 公開トップ</a:t>
            </a:r>
          </a:p>
        </p:txBody>
      </p:sp>
      <p:sp>
        <p:nvSpPr>
          <p:cNvPr id="468" name="Google Shape;468;p10"/>
          <p:cNvSpPr/>
          <p:nvPr/>
        </p:nvSpPr>
        <p:spPr>
          <a:xfrm>
            <a:off x="713232" y="3383279"/>
            <a:ext cx="6720840" cy="47548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0"/>
          <p:cNvSpPr txBox="1"/>
          <p:nvPr/>
        </p:nvSpPr>
        <p:spPr>
          <a:xfrm>
            <a:off x="896112" y="3447287"/>
            <a:ext cx="23317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みやこでIT</a:t>
            </a:r>
          </a:p>
        </p:txBody>
      </p:sp>
      <p:sp>
        <p:nvSpPr>
          <p:cNvPr id="470" name="Google Shape;470;p10"/>
          <p:cNvSpPr txBox="1"/>
          <p:nvPr/>
        </p:nvSpPr>
        <p:spPr>
          <a:xfrm>
            <a:off x="3429000" y="3447287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HTTP 200 / wwwへ転送</a:t>
            </a:r>
          </a:p>
        </p:txBody>
      </p:sp>
      <p:sp>
        <p:nvSpPr>
          <p:cNvPr id="471" name="Google Shape;471;p10"/>
          <p:cNvSpPr/>
          <p:nvPr/>
        </p:nvSpPr>
        <p:spPr>
          <a:xfrm>
            <a:off x="713232" y="4014215"/>
            <a:ext cx="6720840" cy="47548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0"/>
          <p:cNvSpPr txBox="1"/>
          <p:nvPr/>
        </p:nvSpPr>
        <p:spPr>
          <a:xfrm>
            <a:off x="896112" y="4078224"/>
            <a:ext cx="23317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Netsujo Cyber Lab</a:t>
            </a:r>
          </a:p>
        </p:txBody>
      </p:sp>
      <p:sp>
        <p:nvSpPr>
          <p:cNvPr id="473" name="Google Shape;473;p10"/>
          <p:cNvSpPr txBox="1"/>
          <p:nvPr/>
        </p:nvSpPr>
        <p:spPr>
          <a:xfrm>
            <a:off x="3429000" y="4078224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Production成功 / 認証保護中</a:t>
            </a:r>
          </a:p>
        </p:txBody>
      </p:sp>
      <p:sp>
        <p:nvSpPr>
          <p:cNvPr id="474" name="Google Shape;474;p10"/>
          <p:cNvSpPr/>
          <p:nvPr/>
        </p:nvSpPr>
        <p:spPr>
          <a:xfrm>
            <a:off x="713232" y="4645152"/>
            <a:ext cx="6720840" cy="47548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0"/>
          <p:cNvSpPr txBox="1"/>
          <p:nvPr/>
        </p:nvSpPr>
        <p:spPr>
          <a:xfrm>
            <a:off x="896112" y="4709160"/>
            <a:ext cx="233172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蕎麦手打ち たか橋</a:t>
            </a:r>
          </a:p>
        </p:txBody>
      </p:sp>
      <p:sp>
        <p:nvSpPr>
          <p:cNvPr id="476" name="Google Shape;476;p10"/>
          <p:cNvSpPr txBox="1"/>
          <p:nvPr/>
        </p:nvSpPr>
        <p:spPr>
          <a:xfrm>
            <a:off x="3429000" y="4709160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HTTP 200 / canonical一致</a:t>
            </a:r>
          </a:p>
        </p:txBody>
      </p:sp>
      <p:sp>
        <p:nvSpPr>
          <p:cNvPr id="477" name="Google Shape;477;p10"/>
          <p:cNvSpPr/>
          <p:nvPr/>
        </p:nvSpPr>
        <p:spPr>
          <a:xfrm>
            <a:off x="7818120" y="2121408"/>
            <a:ext cx="3657600" cy="297180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8101583" y="2377440"/>
            <a:ext cx="2148840" cy="310896"/>
          </a:xfrm>
          <a:prstGeom prst="roundRect">
            <a:avLst>
              <a:gd fmla="val 45000" name="adj"/>
            </a:avLst>
          </a:prstGeom>
          <a:solidFill>
            <a:srgbClr val="FF5A1F"/>
          </a:solidFill>
          <a:ln cap="flat" cmpd="sng" w="9525">
            <a:solidFill>
              <a:srgbClr val="FF5A1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0"/>
          <p:cNvSpPr txBox="1"/>
          <p:nvPr/>
        </p:nvSpPr>
        <p:spPr>
          <a:xfrm>
            <a:off x="8156448" y="2409444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 u="none">
                <a:solidFill>
                  <a:srgbClr val="FFFFFF"/>
                </a:solidFill>
                <a:latin typeface="Noto Sans"/>
              </a:rPr>
              <a:t>CURRENT STATUS</a:t>
            </a:r>
          </a:p>
        </p:txBody>
      </p:sp>
      <p:sp>
        <p:nvSpPr>
          <p:cNvPr id="480" name="Google Shape;480;p10"/>
          <p:cNvSpPr txBox="1"/>
          <p:nvPr/>
        </p:nvSpPr>
        <p:spPr>
          <a:xfrm>
            <a:off x="8156448" y="2889504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"/>
              </a:rPr>
              <a:t>一般公開</a:t>
            </a:r>
          </a:p>
        </p:txBody>
      </p:sp>
      <p:sp>
        <p:nvSpPr>
          <p:cNvPr id="481" name="Google Shape;481;p10"/>
          <p:cNvSpPr txBox="1"/>
          <p:nvPr/>
        </p:nvSpPr>
        <p:spPr>
          <a:xfrm>
            <a:off x="8156448" y="3255264"/>
            <a:ext cx="228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" b="1" i="0">
                <a:solidFill>
                  <a:srgbClr val="FF5A1F"/>
                </a:solidFill>
                <a:latin typeface="Noto Sans"/>
              </a:rPr>
              <a:t/>
            </a:r>
            <a:endParaRPr/>
          </a:p>
        </p:txBody>
      </p:sp>
      <p:sp>
        <p:nvSpPr>
          <p:cNvPr id="482" name="Google Shape;482;p10"/>
          <p:cNvSpPr txBox="1"/>
          <p:nvPr/>
        </p:nvSpPr>
        <p:spPr>
          <a:xfrm>
            <a:off x="8156448" y="3273552"/>
            <a:ext cx="2880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A1A"/>
                </a:solidFill>
                <a:latin typeface="Noto Sans"/>
              </a:rPr>
              <a:t>4対象 / HTTP 200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A1A"/>
                </a:solidFill>
                <a:latin typeface="Noto Sans"/>
              </a:rPr>
              <a:t>CTA・canonical確認</a:t>
            </a:r>
          </a:p>
        </p:txBody>
      </p:sp>
      <p:sp>
        <p:nvSpPr>
          <p:cNvPr id="483" name="Google Shape;483;p10"/>
          <p:cNvSpPr txBox="1"/>
          <p:nvPr/>
        </p:nvSpPr>
        <p:spPr>
          <a:xfrm>
            <a:off x="8156448" y="3621024"/>
            <a:ext cx="228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" b="1" i="0">
                <a:solidFill>
                  <a:srgbClr val="FF5A1F"/>
                </a:solidFill>
                <a:latin typeface="Noto Sans"/>
              </a:rPr>
              <a:t/>
            </a:r>
            <a:endParaRPr/>
          </a:p>
        </p:txBody>
      </p:sp>
      <p:sp>
        <p:nvSpPr>
          <p:cNvPr id="484" name="Google Shape;484;p10"/>
          <p:cNvSpPr txBox="1"/>
          <p:nvPr/>
        </p:nvSpPr>
        <p:spPr>
          <a:xfrm>
            <a:off x="8412480" y="3621024"/>
            <a:ext cx="2487168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" b="0" i="0">
                <a:solidFill>
                  <a:srgbClr val="1A1A1A"/>
                </a:solidFill>
                <a:latin typeface="Noto Sans"/>
              </a:rPr>
              <a:t/>
            </a:r>
          </a:p>
        </p:txBody>
      </p:sp>
      <p:sp>
        <p:nvSpPr>
          <p:cNvPr id="485" name="Google Shape;485;p10"/>
          <p:cNvSpPr txBox="1"/>
          <p:nvPr/>
        </p:nvSpPr>
        <p:spPr>
          <a:xfrm>
            <a:off x="8156448" y="4005072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"/>
              </a:rPr>
              <a:t>認証保護</a:t>
            </a:r>
          </a:p>
        </p:txBody>
      </p:sp>
      <p:sp>
        <p:nvSpPr>
          <p:cNvPr id="486" name="Google Shape;486;p10"/>
          <p:cNvSpPr txBox="1"/>
          <p:nvPr/>
        </p:nvSpPr>
        <p:spPr>
          <a:xfrm>
            <a:off x="8156448" y="4389120"/>
            <a:ext cx="228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" b="1" i="0">
                <a:solidFill>
                  <a:srgbClr val="FF5A1F"/>
                </a:solidFill>
                <a:latin typeface="Noto Sans"/>
              </a:rPr>
              <a:t/>
            </a:r>
            <a:endParaRPr/>
          </a:p>
        </p:txBody>
      </p:sp>
      <p:sp>
        <p:nvSpPr>
          <p:cNvPr id="487" name="Google Shape;487;p10"/>
          <p:cNvSpPr txBox="1"/>
          <p:nvPr/>
        </p:nvSpPr>
        <p:spPr>
          <a:xfrm>
            <a:off x="8156448" y="4389120"/>
            <a:ext cx="2907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A1A1A"/>
                </a:solidFill>
                <a:latin typeface="Noto Sans"/>
              </a:rPr>
              <a:t>Cyber Lab / Production成功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1A1A1A"/>
                </a:solidFill>
                <a:latin typeface="Noto Sans"/>
              </a:rPr>
              <a:t>Vercel Authenticationで非公開</a:t>
            </a:r>
          </a:p>
        </p:txBody>
      </p:sp>
      <p:sp>
        <p:nvSpPr>
          <p:cNvPr id="488" name="Google Shape;488;p10"/>
          <p:cNvSpPr txBox="1"/>
          <p:nvPr/>
        </p:nvSpPr>
        <p:spPr>
          <a:xfrm>
            <a:off x="8156448" y="4754880"/>
            <a:ext cx="228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" b="1" i="0">
                <a:solidFill>
                  <a:srgbClr val="FF5A1F"/>
                </a:solidFill>
                <a:latin typeface="Noto Sans"/>
              </a:rPr>
              <a:t/>
            </a:r>
            <a:endParaRPr/>
          </a:p>
        </p:txBody>
      </p:sp>
      <p:sp>
        <p:nvSpPr>
          <p:cNvPr id="489" name="Google Shape;489;p10"/>
          <p:cNvSpPr txBox="1"/>
          <p:nvPr/>
        </p:nvSpPr>
        <p:spPr>
          <a:xfrm>
            <a:off x="8412480" y="4754880"/>
            <a:ext cx="2487168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" b="0" i="0">
                <a:solidFill>
                  <a:srgbClr val="1A1A1A"/>
                </a:solidFill>
                <a:latin typeface="Noto Sans"/>
              </a:rPr>
              <a:t/>
            </a:r>
          </a:p>
        </p:txBody>
      </p:sp>
      <p:sp>
        <p:nvSpPr>
          <p:cNvPr id="490" name="Google Shape;490;p10"/>
          <p:cNvSpPr/>
          <p:nvPr/>
        </p:nvSpPr>
        <p:spPr>
          <a:xfrm>
            <a:off x="502920" y="5742432"/>
            <a:ext cx="11183112" cy="438912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0"/>
          <p:cNvSpPr txBox="1"/>
          <p:nvPr/>
        </p:nvSpPr>
        <p:spPr>
          <a:xfrm>
            <a:off x="649224" y="5815584"/>
            <a:ext cx="10881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475569"/>
                </a:solidFill>
                <a:latin typeface="Noto Sans"/>
              </a:rPr>
              <a:t>「本番確認5件」の歴史実測と、現在の公開状態を分けて表示しています。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1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497" name="Google Shape;497;p11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498" name="Google Shape;498;p11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499" name="Google Shape;499;p11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500" name="Google Shape;500;p11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501" name="Google Shape;501;p11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502" name="Google Shape;502;p11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/ HISTORICAL AUTOMATION</a:t>
            </a:r>
            <a:endParaRPr/>
          </a:p>
        </p:txBody>
      </p:sp>
      <p:sp>
        <p:nvSpPr>
          <p:cNvPr id="503" name="Google Shape;503;p11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コードだけでなく、日常業務もAIで実行できるようにした</a:t>
            </a:r>
            <a:endParaRPr/>
          </a:p>
        </p:txBody>
      </p:sp>
      <p:sp>
        <p:nvSpPr>
          <p:cNvPr id="504" name="Google Shape;504;p11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11</a:t>
            </a:r>
            <a:endParaRPr/>
          </a:p>
        </p:txBody>
      </p:sp>
      <p:sp>
        <p:nvSpPr>
          <p:cNvPr id="505" name="Google Shape;505;p11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506" name="Google Shape;506;p11"/>
          <p:cNvSpPr txBox="1"/>
          <p:nvPr/>
        </p:nvSpPr>
        <p:spPr>
          <a:xfrm>
            <a:off x="502920" y="1572768"/>
            <a:ext cx="107899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2026-09-07時点の実装記録。反復作業をAIの実行系へつなぎ、不可逆操作は承認境界で分けました。</a:t>
            </a:r>
            <a:endParaRPr/>
          </a:p>
        </p:txBody>
      </p:sp>
      <p:sp>
        <p:nvSpPr>
          <p:cNvPr id="507" name="Google Shape;507;p11"/>
          <p:cNvSpPr/>
          <p:nvPr/>
        </p:nvSpPr>
        <p:spPr>
          <a:xfrm>
            <a:off x="658368" y="2212848"/>
            <a:ext cx="5212080" cy="822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1"/>
          <p:cNvSpPr txBox="1"/>
          <p:nvPr/>
        </p:nvSpPr>
        <p:spPr>
          <a:xfrm>
            <a:off x="822959" y="2496820"/>
            <a:ext cx="178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イベント下書き</a:t>
            </a:r>
            <a:endParaRPr/>
          </a:p>
        </p:txBody>
      </p:sp>
      <p:sp>
        <p:nvSpPr>
          <p:cNvPr id="509" name="Google Shape;509;p11"/>
          <p:cNvSpPr txBox="1"/>
          <p:nvPr/>
        </p:nvSpPr>
        <p:spPr>
          <a:xfrm>
            <a:off x="2596896" y="2487676"/>
            <a:ext cx="3063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connpassの下書きを生成</a:t>
            </a:r>
            <a:endParaRPr/>
          </a:p>
        </p:txBody>
      </p:sp>
      <p:sp>
        <p:nvSpPr>
          <p:cNvPr id="510" name="Google Shape;510;p11"/>
          <p:cNvSpPr/>
          <p:nvPr/>
        </p:nvSpPr>
        <p:spPr>
          <a:xfrm>
            <a:off x="6190488" y="2212848"/>
            <a:ext cx="5212080" cy="822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1"/>
          <p:cNvSpPr txBox="1"/>
          <p:nvPr/>
        </p:nvSpPr>
        <p:spPr>
          <a:xfrm>
            <a:off x="6355079" y="2496820"/>
            <a:ext cx="178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請求書登録</a:t>
            </a:r>
            <a:endParaRPr/>
          </a:p>
        </p:txBody>
      </p:sp>
      <p:sp>
        <p:nvSpPr>
          <p:cNvPr id="512" name="Google Shape;512;p11"/>
          <p:cNvSpPr txBox="1"/>
          <p:nvPr/>
        </p:nvSpPr>
        <p:spPr>
          <a:xfrm>
            <a:off x="8129016" y="2487676"/>
            <a:ext cx="3063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会計クラウドへ登録・OCR</a:t>
            </a:r>
            <a:endParaRPr/>
          </a:p>
        </p:txBody>
      </p:sp>
      <p:sp>
        <p:nvSpPr>
          <p:cNvPr id="513" name="Google Shape;513;p11"/>
          <p:cNvSpPr/>
          <p:nvPr/>
        </p:nvSpPr>
        <p:spPr>
          <a:xfrm>
            <a:off x="658368" y="3291839"/>
            <a:ext cx="5212080" cy="822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1"/>
          <p:cNvSpPr txBox="1"/>
          <p:nvPr/>
        </p:nvSpPr>
        <p:spPr>
          <a:xfrm>
            <a:off x="822959" y="3575811"/>
            <a:ext cx="178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メール返信</a:t>
            </a:r>
            <a:endParaRPr/>
          </a:p>
        </p:txBody>
      </p:sp>
      <p:sp>
        <p:nvSpPr>
          <p:cNvPr id="515" name="Google Shape;515;p11"/>
          <p:cNvSpPr txBox="1"/>
          <p:nvPr/>
        </p:nvSpPr>
        <p:spPr>
          <a:xfrm>
            <a:off x="2596896" y="3566668"/>
            <a:ext cx="3063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返信案を生成</a:t>
            </a:r>
            <a:endParaRPr/>
          </a:p>
        </p:txBody>
      </p:sp>
      <p:sp>
        <p:nvSpPr>
          <p:cNvPr id="516" name="Google Shape;516;p11"/>
          <p:cNvSpPr/>
          <p:nvPr/>
        </p:nvSpPr>
        <p:spPr>
          <a:xfrm>
            <a:off x="6190488" y="3291839"/>
            <a:ext cx="5212080" cy="822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1"/>
          <p:cNvSpPr txBox="1"/>
          <p:nvPr/>
        </p:nvSpPr>
        <p:spPr>
          <a:xfrm>
            <a:off x="6355079" y="3448811"/>
            <a:ext cx="17832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Search Console</a:t>
            </a:r>
            <a:b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週次監査</a:t>
            </a:r>
            <a:endParaRPr/>
          </a:p>
        </p:txBody>
      </p:sp>
      <p:sp>
        <p:nvSpPr>
          <p:cNvPr id="518" name="Google Shape;518;p11"/>
          <p:cNvSpPr txBox="1"/>
          <p:nvPr/>
        </p:nvSpPr>
        <p:spPr>
          <a:xfrm>
            <a:off x="8129016" y="3439668"/>
            <a:ext cx="3063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サイトマップ・index・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canonical・CTRを監査</a:t>
            </a:r>
            <a:endParaRPr/>
          </a:p>
        </p:txBody>
      </p:sp>
      <p:sp>
        <p:nvSpPr>
          <p:cNvPr id="519" name="Google Shape;519;p11"/>
          <p:cNvSpPr/>
          <p:nvPr/>
        </p:nvSpPr>
        <p:spPr>
          <a:xfrm>
            <a:off x="658368" y="4370831"/>
            <a:ext cx="10744200" cy="82296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1"/>
          <p:cNvSpPr txBox="1"/>
          <p:nvPr/>
        </p:nvSpPr>
        <p:spPr>
          <a:xfrm>
            <a:off x="822959" y="4654803"/>
            <a:ext cx="1783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Indexing API</a:t>
            </a:r>
            <a:endParaRPr/>
          </a:p>
        </p:txBody>
      </p:sp>
      <p:sp>
        <p:nvSpPr>
          <p:cNvPr id="521" name="Google Shape;521;p11"/>
          <p:cNvSpPr txBox="1"/>
          <p:nvPr/>
        </p:nvSpPr>
        <p:spPr>
          <a:xfrm>
            <a:off x="2596896" y="4645659"/>
            <a:ext cx="8595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対象ページの登録を実行</a:t>
            </a:r>
            <a:endParaRPr/>
          </a:p>
        </p:txBody>
      </p:sp>
      <p:sp>
        <p:nvSpPr>
          <p:cNvPr id="522" name="Google Shape;522;p11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1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外部送信や本番反映など不可逆操作は、権限と承認を別に設けます。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2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529" name="Google Shape;529;p12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530" name="Google Shape;530;p12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531" name="Google Shape;531;p12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532" name="Google Shape;532;p12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533" name="Google Shape;533;p12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534" name="Google Shape;534;p12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/ ENGINEERING SCALE</a:t>
            </a:r>
            <a:endParaRPr/>
          </a:p>
        </p:txBody>
      </p:sp>
      <p:sp>
        <p:nvSpPr>
          <p:cNvPr id="535" name="Google Shape;535;p12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F172A"/>
                </a:solidFill>
                <a:latin typeface="Noto Sans"/>
              </a:rPr>
              <a:t>同じ8リポジトリで、merged PRは1,764件から2,468件へ</a:t>
            </a:r>
          </a:p>
        </p:txBody>
      </p:sp>
      <p:sp>
        <p:nvSpPr>
          <p:cNvPr id="536" name="Google Shape;536;p12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12</a:t>
            </a:r>
            <a:endParaRPr/>
          </a:p>
        </p:txBody>
      </p:sp>
      <p:sp>
        <p:nvSpPr>
          <p:cNvPr id="537" name="Google Shape;537;p12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538" name="Google Shape;538;p12"/>
          <p:cNvSpPr txBox="1"/>
          <p:nvPr/>
        </p:nvSpPr>
        <p:spPr>
          <a:xfrm>
            <a:off x="502920" y="1572768"/>
            <a:ext cx="10789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"/>
              </a:rPr>
              <a:t>2026-09-07のbaselineと同じ8リポジトリをGitHubで再集計。2026-09-21 20:24 JST時点で+704件。</a:t>
            </a:r>
          </a:p>
        </p:txBody>
      </p:sp>
      <p:sp>
        <p:nvSpPr>
          <p:cNvPr id="539" name="Google Shape;539;p12"/>
          <p:cNvSpPr/>
          <p:nvPr/>
        </p:nvSpPr>
        <p:spPr>
          <a:xfrm>
            <a:off x="713232" y="2148840"/>
            <a:ext cx="10744200" cy="475488"/>
          </a:xfrm>
          <a:prstGeom prst="roundRect">
            <a:avLst>
              <a:gd fmla="val 8000" name="adj"/>
            </a:avLst>
          </a:prstGeom>
          <a:solidFill>
            <a:srgbClr val="0F172A"/>
          </a:solidFill>
          <a:ln cap="flat" cmpd="sng" w="12700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2"/>
          <p:cNvSpPr txBox="1"/>
          <p:nvPr/>
        </p:nvSpPr>
        <p:spPr>
          <a:xfrm>
            <a:off x="932688" y="2221992"/>
            <a:ext cx="2743200" cy="283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Repository</a:t>
            </a:r>
            <a:endParaRPr/>
          </a:p>
        </p:txBody>
      </p:sp>
      <p:sp>
        <p:nvSpPr>
          <p:cNvPr id="541" name="Google Shape;541;p12"/>
          <p:cNvSpPr txBox="1"/>
          <p:nvPr/>
        </p:nvSpPr>
        <p:spPr>
          <a:xfrm>
            <a:off x="3840480" y="2221992"/>
            <a:ext cx="2971800" cy="283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merged PR</a:t>
            </a:r>
            <a:endParaRPr/>
          </a:p>
        </p:txBody>
      </p:sp>
      <p:sp>
        <p:nvSpPr>
          <p:cNvPr id="542" name="Google Shape;542;p12"/>
          <p:cNvSpPr txBox="1"/>
          <p:nvPr/>
        </p:nvSpPr>
        <p:spPr>
          <a:xfrm>
            <a:off x="6903720" y="2221992"/>
            <a:ext cx="4206240" cy="2834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現在の位置づけ</a:t>
            </a:r>
            <a:endParaRPr/>
          </a:p>
        </p:txBody>
      </p:sp>
      <p:sp>
        <p:nvSpPr>
          <p:cNvPr id="543" name="Google Shape;543;p12"/>
          <p:cNvSpPr/>
          <p:nvPr/>
        </p:nvSpPr>
        <p:spPr>
          <a:xfrm>
            <a:off x="713232" y="2679192"/>
            <a:ext cx="10744200" cy="475488"/>
          </a:xfrm>
          <a:prstGeom prst="roundRect">
            <a:avLst>
              <a:gd fmla="val 10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2"/>
          <p:cNvSpPr txBox="1"/>
          <p:nvPr/>
        </p:nvSpPr>
        <p:spPr>
          <a:xfrm>
            <a:off x="932688" y="2761488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netsujo-web</a:t>
            </a:r>
            <a:endParaRPr/>
          </a:p>
        </p:txBody>
      </p:sp>
      <p:sp>
        <p:nvSpPr>
          <p:cNvPr id="545" name="Google Shape;545;p12"/>
          <p:cNvSpPr txBox="1"/>
          <p:nvPr/>
        </p:nvSpPr>
        <p:spPr>
          <a:xfrm>
            <a:off x="3840480" y="2761488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1,395</a:t>
            </a:r>
            <a:endParaRPr/>
          </a:p>
        </p:txBody>
      </p:sp>
      <p:sp>
        <p:nvSpPr>
          <p:cNvPr id="546" name="Google Shape;546;p12"/>
          <p:cNvSpPr txBox="1"/>
          <p:nvPr/>
        </p:nvSpPr>
        <p:spPr>
          <a:xfrm>
            <a:off x="6903720" y="2761488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旧主力 / 参照用</a:t>
            </a:r>
            <a:endParaRPr/>
          </a:p>
        </p:txBody>
      </p:sp>
      <p:sp>
        <p:nvSpPr>
          <p:cNvPr id="547" name="Google Shape;547;p12"/>
          <p:cNvSpPr/>
          <p:nvPr/>
        </p:nvSpPr>
        <p:spPr>
          <a:xfrm>
            <a:off x="713232" y="3246120"/>
            <a:ext cx="10744200" cy="475488"/>
          </a:xfrm>
          <a:prstGeom prst="roundRect">
            <a:avLst>
              <a:gd fmla="val 1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2"/>
          <p:cNvSpPr txBox="1"/>
          <p:nvPr/>
        </p:nvSpPr>
        <p:spPr>
          <a:xfrm>
            <a:off x="932688" y="3328416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miyakodeit</a:t>
            </a:r>
            <a:endParaRPr/>
          </a:p>
        </p:txBody>
      </p:sp>
      <p:sp>
        <p:nvSpPr>
          <p:cNvPr id="549" name="Google Shape;549;p12"/>
          <p:cNvSpPr txBox="1"/>
          <p:nvPr/>
        </p:nvSpPr>
        <p:spPr>
          <a:xfrm>
            <a:off x="3840480" y="3328416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311</a:t>
            </a:r>
          </a:p>
        </p:txBody>
      </p:sp>
      <p:sp>
        <p:nvSpPr>
          <p:cNvPr id="550" name="Google Shape;550;p12"/>
          <p:cNvSpPr txBox="1"/>
          <p:nvPr/>
        </p:nvSpPr>
        <p:spPr>
          <a:xfrm>
            <a:off x="6903720" y="3328416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コミュニティ</a:t>
            </a:r>
            <a:endParaRPr/>
          </a:p>
        </p:txBody>
      </p:sp>
      <p:sp>
        <p:nvSpPr>
          <p:cNvPr id="551" name="Google Shape;551;p12"/>
          <p:cNvSpPr/>
          <p:nvPr/>
        </p:nvSpPr>
        <p:spPr>
          <a:xfrm>
            <a:off x="713232" y="3813048"/>
            <a:ext cx="10744200" cy="475488"/>
          </a:xfrm>
          <a:prstGeom prst="roundRect">
            <a:avLst>
              <a:gd fmla="val 10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2"/>
          <p:cNvSpPr txBox="1"/>
          <p:nvPr/>
        </p:nvSpPr>
        <p:spPr>
          <a:xfrm>
            <a:off x="932688" y="3895344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netsujo-site</a:t>
            </a:r>
            <a:endParaRPr/>
          </a:p>
        </p:txBody>
      </p:sp>
      <p:sp>
        <p:nvSpPr>
          <p:cNvPr id="553" name="Google Shape;553;p12"/>
          <p:cNvSpPr txBox="1"/>
          <p:nvPr/>
        </p:nvSpPr>
        <p:spPr>
          <a:xfrm>
            <a:off x="3840480" y="3895344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252</a:t>
            </a:r>
          </a:p>
        </p:txBody>
      </p:sp>
      <p:sp>
        <p:nvSpPr>
          <p:cNvPr id="554" name="Google Shape;554;p12"/>
          <p:cNvSpPr txBox="1"/>
          <p:nvPr/>
        </p:nvSpPr>
        <p:spPr>
          <a:xfrm>
            <a:off x="6903720" y="389534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コーポレート / 公開</a:t>
            </a:r>
            <a:endParaRPr/>
          </a:p>
        </p:txBody>
      </p:sp>
      <p:sp>
        <p:nvSpPr>
          <p:cNvPr id="555" name="Google Shape;555;p12"/>
          <p:cNvSpPr/>
          <p:nvPr/>
        </p:nvSpPr>
        <p:spPr>
          <a:xfrm>
            <a:off x="713232" y="4379976"/>
            <a:ext cx="10744200" cy="475488"/>
          </a:xfrm>
          <a:prstGeom prst="roundRect">
            <a:avLst>
              <a:gd fmla="val 1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2"/>
          <p:cNvSpPr txBox="1"/>
          <p:nvPr/>
        </p:nvSpPr>
        <p:spPr>
          <a:xfrm>
            <a:off x="932688" y="4462272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netsujo-signal</a:t>
            </a:r>
            <a:endParaRPr/>
          </a:p>
        </p:txBody>
      </p:sp>
      <p:sp>
        <p:nvSpPr>
          <p:cNvPr id="557" name="Google Shape;557;p12"/>
          <p:cNvSpPr txBox="1"/>
          <p:nvPr/>
        </p:nvSpPr>
        <p:spPr>
          <a:xfrm>
            <a:off x="3840480" y="4462272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236</a:t>
            </a:r>
          </a:p>
        </p:txBody>
      </p:sp>
      <p:sp>
        <p:nvSpPr>
          <p:cNvPr id="558" name="Google Shape;558;p12"/>
          <p:cNvSpPr txBox="1"/>
          <p:nvPr/>
        </p:nvSpPr>
        <p:spPr>
          <a:xfrm>
            <a:off x="6903720" y="4462272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プロダクト / 診断</a:t>
            </a:r>
            <a:endParaRPr/>
          </a:p>
        </p:txBody>
      </p:sp>
      <p:sp>
        <p:nvSpPr>
          <p:cNvPr id="559" name="Google Shape;559;p12"/>
          <p:cNvSpPr/>
          <p:nvPr/>
        </p:nvSpPr>
        <p:spPr>
          <a:xfrm>
            <a:off x="713232" y="4946904"/>
            <a:ext cx="10744200" cy="475488"/>
          </a:xfrm>
          <a:prstGeom prst="roundRect">
            <a:avLst>
              <a:gd fmla="val 10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2"/>
          <p:cNvSpPr txBox="1"/>
          <p:nvPr/>
        </p:nvSpPr>
        <p:spPr>
          <a:xfrm>
            <a:off x="932688" y="5029200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orchestrator / agent-os</a:t>
            </a:r>
            <a:endParaRPr/>
          </a:p>
        </p:txBody>
      </p:sp>
      <p:sp>
        <p:nvSpPr>
          <p:cNvPr id="561" name="Google Shape;561;p12"/>
          <p:cNvSpPr txBox="1"/>
          <p:nvPr/>
        </p:nvSpPr>
        <p:spPr>
          <a:xfrm>
            <a:off x="3840480" y="5029200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143 / 116</a:t>
            </a:r>
          </a:p>
        </p:txBody>
      </p:sp>
      <p:sp>
        <p:nvSpPr>
          <p:cNvPr id="562" name="Google Shape;562;p12"/>
          <p:cNvSpPr txBox="1"/>
          <p:nvPr/>
        </p:nvSpPr>
        <p:spPr>
          <a:xfrm>
            <a:off x="6903720" y="5029200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実行制御 / ルール正本</a:t>
            </a:r>
            <a:endParaRPr/>
          </a:p>
        </p:txBody>
      </p:sp>
      <p:sp>
        <p:nvSpPr>
          <p:cNvPr id="563" name="Google Shape;563;p12"/>
          <p:cNvSpPr/>
          <p:nvPr/>
        </p:nvSpPr>
        <p:spPr>
          <a:xfrm>
            <a:off x="502920" y="5742432"/>
            <a:ext cx="11183112" cy="438912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2"/>
          <p:cNvSpPr txBox="1"/>
          <p:nvPr/>
        </p:nvSpPr>
        <p:spPr>
          <a:xfrm>
            <a:off x="649224" y="5815584"/>
            <a:ext cx="10881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475569"/>
                </a:solidFill>
                <a:latin typeface="Noto Sans"/>
              </a:rPr>
              <a:t>表外のnetsujo-aio-seo 13 / netsujo-cyber-lab 2を含む合計 2,468件。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3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570" name="Google Shape;570;p13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571" name="Google Shape;571;p13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572" name="Google Shape;572;p13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573" name="Google Shape;573;p13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574" name="Google Shape;574;p13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575" name="Google Shape;575;p13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/ REPOSITORY BOUNDARY</a:t>
            </a:r>
            <a:endParaRPr/>
          </a:p>
        </p:txBody>
      </p:sp>
      <p:sp>
        <p:nvSpPr>
          <p:cNvPr id="576" name="Google Shape;576;p13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モノリスを分け、境界を暗黙の了解ではなく契約で固定した</a:t>
            </a:r>
            <a:endParaRPr/>
          </a:p>
        </p:txBody>
      </p:sp>
      <p:sp>
        <p:nvSpPr>
          <p:cNvPr id="577" name="Google Shape;577;p13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13</a:t>
            </a:r>
            <a:endParaRPr/>
          </a:p>
        </p:txBody>
      </p:sp>
      <p:sp>
        <p:nvSpPr>
          <p:cNvPr id="578" name="Google Shape;578;p13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579" name="Google Shape;579;p13"/>
          <p:cNvSpPr txBox="1"/>
          <p:nvPr/>
        </p:nvSpPr>
        <p:spPr>
          <a:xfrm>
            <a:off x="502920" y="1572768"/>
            <a:ext cx="10789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2026-08-30、公開面・SaaS・実行基盤を責務ごとに分離。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サイト側がSIGNALの実装を直接importできない境界を設けました。</a:t>
            </a:r>
            <a:endParaRPr/>
          </a:p>
        </p:txBody>
      </p:sp>
      <p:sp>
        <p:nvSpPr>
          <p:cNvPr id="580" name="Google Shape;580;p13"/>
          <p:cNvSpPr/>
          <p:nvPr/>
        </p:nvSpPr>
        <p:spPr>
          <a:xfrm>
            <a:off x="822960" y="2545588"/>
            <a:ext cx="3246000" cy="114300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3"/>
          <p:cNvSpPr txBox="1"/>
          <p:nvPr/>
        </p:nvSpPr>
        <p:spPr>
          <a:xfrm>
            <a:off x="987552" y="2765044"/>
            <a:ext cx="292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netsujo-site</a:t>
            </a:r>
            <a:endParaRPr/>
          </a:p>
        </p:txBody>
      </p:sp>
      <p:sp>
        <p:nvSpPr>
          <p:cNvPr id="582" name="Google Shape;582;p13"/>
          <p:cNvSpPr txBox="1"/>
          <p:nvPr/>
        </p:nvSpPr>
        <p:spPr>
          <a:xfrm>
            <a:off x="987552" y="3149092"/>
            <a:ext cx="292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公開</a:t>
            </a:r>
            <a:r>
              <a:rPr b="1" lang="en-US" sz="1700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Webサイト</a:t>
            </a:r>
            <a:endParaRPr/>
          </a:p>
        </p:txBody>
      </p:sp>
      <p:sp>
        <p:nvSpPr>
          <p:cNvPr id="583" name="Google Shape;583;p13"/>
          <p:cNvSpPr/>
          <p:nvPr/>
        </p:nvSpPr>
        <p:spPr>
          <a:xfrm>
            <a:off x="4572000" y="2545588"/>
            <a:ext cx="3246000" cy="1143000"/>
          </a:xfrm>
          <a:prstGeom prst="roundRect">
            <a:avLst>
              <a:gd fmla="val 8000" name="adj"/>
            </a:avLst>
          </a:prstGeom>
          <a:solidFill>
            <a:srgbClr val="E8F1ED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3"/>
          <p:cNvSpPr txBox="1"/>
          <p:nvPr/>
        </p:nvSpPr>
        <p:spPr>
          <a:xfrm>
            <a:off x="4736592" y="2765044"/>
            <a:ext cx="292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netsujo-signal</a:t>
            </a:r>
            <a:endParaRPr/>
          </a:p>
        </p:txBody>
      </p:sp>
      <p:sp>
        <p:nvSpPr>
          <p:cNvPr id="585" name="Google Shape;585;p13"/>
          <p:cNvSpPr txBox="1"/>
          <p:nvPr/>
        </p:nvSpPr>
        <p:spPr>
          <a:xfrm>
            <a:off x="4736592" y="3149092"/>
            <a:ext cx="292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2C7664"/>
                </a:solidFill>
                <a:latin typeface="Noto Sans"/>
                <a:ea typeface="Noto Sans"/>
                <a:cs typeface="Noto Sans"/>
                <a:sym typeface="Noto Sans"/>
              </a:rPr>
              <a:t>SaaS</a:t>
            </a:r>
            <a:endParaRPr/>
          </a:p>
        </p:txBody>
      </p:sp>
      <p:sp>
        <p:nvSpPr>
          <p:cNvPr id="586" name="Google Shape;586;p13"/>
          <p:cNvSpPr/>
          <p:nvPr/>
        </p:nvSpPr>
        <p:spPr>
          <a:xfrm>
            <a:off x="8321040" y="2545588"/>
            <a:ext cx="3246000" cy="1143000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3"/>
          <p:cNvSpPr txBox="1"/>
          <p:nvPr/>
        </p:nvSpPr>
        <p:spPr>
          <a:xfrm>
            <a:off x="8485632" y="2765044"/>
            <a:ext cx="292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netsujo-orchestrator</a:t>
            </a:r>
            <a:endParaRPr/>
          </a:p>
        </p:txBody>
      </p:sp>
      <p:sp>
        <p:nvSpPr>
          <p:cNvPr id="588" name="Google Shape;588;p13"/>
          <p:cNvSpPr txBox="1"/>
          <p:nvPr/>
        </p:nvSpPr>
        <p:spPr>
          <a:xfrm>
            <a:off x="8485632" y="3149092"/>
            <a:ext cx="2926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実行基盤</a:t>
            </a:r>
            <a:endParaRPr/>
          </a:p>
        </p:txBody>
      </p:sp>
      <p:sp>
        <p:nvSpPr>
          <p:cNvPr id="589" name="Google Shape;589;p13"/>
          <p:cNvSpPr txBox="1"/>
          <p:nvPr/>
        </p:nvSpPr>
        <p:spPr>
          <a:xfrm>
            <a:off x="822960" y="4036060"/>
            <a:ext cx="196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境界で検査する</a:t>
            </a:r>
            <a:endParaRPr/>
          </a:p>
        </p:txBody>
      </p:sp>
      <p:sp>
        <p:nvSpPr>
          <p:cNvPr id="590" name="Google Shape;590;p13"/>
          <p:cNvSpPr/>
          <p:nvPr/>
        </p:nvSpPr>
        <p:spPr>
          <a:xfrm>
            <a:off x="2852928" y="3917187"/>
            <a:ext cx="1938600" cy="841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3"/>
          <p:cNvSpPr txBox="1"/>
          <p:nvPr/>
        </p:nvSpPr>
        <p:spPr>
          <a:xfrm>
            <a:off x="2962656" y="4063491"/>
            <a:ext cx="17190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契約ID</a:t>
            </a:r>
            <a:b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version</a:t>
            </a:r>
            <a:endParaRPr/>
          </a:p>
        </p:txBody>
      </p:sp>
      <p:sp>
        <p:nvSpPr>
          <p:cNvPr id="592" name="Google Shape;592;p13"/>
          <p:cNvSpPr/>
          <p:nvPr/>
        </p:nvSpPr>
        <p:spPr>
          <a:xfrm>
            <a:off x="5029200" y="3917187"/>
            <a:ext cx="1938600" cy="841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3"/>
          <p:cNvSpPr txBox="1"/>
          <p:nvPr/>
        </p:nvSpPr>
        <p:spPr>
          <a:xfrm>
            <a:off x="5138928" y="4063491"/>
            <a:ext cx="17190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生成元repo</a:t>
            </a:r>
            <a:b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commit SHA</a:t>
            </a:r>
            <a:endParaRPr/>
          </a:p>
        </p:txBody>
      </p:sp>
      <p:sp>
        <p:nvSpPr>
          <p:cNvPr id="594" name="Google Shape;594;p13"/>
          <p:cNvSpPr/>
          <p:nvPr/>
        </p:nvSpPr>
        <p:spPr>
          <a:xfrm>
            <a:off x="7205472" y="3917187"/>
            <a:ext cx="1938600" cy="841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3"/>
          <p:cNvSpPr txBox="1"/>
          <p:nvPr/>
        </p:nvSpPr>
        <p:spPr>
          <a:xfrm>
            <a:off x="7315200" y="4063491"/>
            <a:ext cx="17190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payload SHA-256</a:t>
            </a:r>
            <a:endParaRPr/>
          </a:p>
        </p:txBody>
      </p:sp>
      <p:sp>
        <p:nvSpPr>
          <p:cNvPr id="596" name="Google Shape;596;p13"/>
          <p:cNvSpPr/>
          <p:nvPr/>
        </p:nvSpPr>
        <p:spPr>
          <a:xfrm>
            <a:off x="9381744" y="3917187"/>
            <a:ext cx="1938600" cy="841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3"/>
          <p:cNvSpPr txBox="1"/>
          <p:nvPr/>
        </p:nvSpPr>
        <p:spPr>
          <a:xfrm>
            <a:off x="9491472" y="4063491"/>
            <a:ext cx="1719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必須キー</a:t>
            </a:r>
            <a:endParaRPr/>
          </a:p>
        </p:txBody>
      </p:sp>
      <p:sp>
        <p:nvSpPr>
          <p:cNvPr id="598" name="Google Shape;598;p13"/>
          <p:cNvSpPr txBox="1"/>
          <p:nvPr/>
        </p:nvSpPr>
        <p:spPr>
          <a:xfrm>
            <a:off x="2852928" y="4977892"/>
            <a:ext cx="8229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食い違いがあれば、古い情報のまま進まず停止します。</a:t>
            </a:r>
            <a:endParaRPr/>
          </a:p>
        </p:txBody>
      </p:sp>
      <p:sp>
        <p:nvSpPr>
          <p:cNvPr id="599" name="Google Shape;599;p13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3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コードだけでなく、状態・権限・証拠も同じ考え方で境界を固定します。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4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606" name="Google Shape;606;p14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607" name="Google Shape;607;p14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608" name="Google Shape;608;p14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609" name="Google Shape;609;p14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610" name="Google Shape;610;p14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611" name="Google Shape;611;p14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/ CURRENT SOURCE STATE</a:t>
            </a:r>
            <a:endParaRPr/>
          </a:p>
        </p:txBody>
      </p:sp>
      <p:sp>
        <p:nvSpPr>
          <p:cNvPr id="612" name="Google Shape;612;p14"/>
          <p:cNvSpPr txBox="1"/>
          <p:nvPr/>
        </p:nvSpPr>
        <p:spPr>
          <a:xfrm>
            <a:off x="502920" y="950976"/>
            <a:ext cx="11155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Agent OSの現在地は「LOCAL_VERSIONED」</a:t>
            </a:r>
            <a:endParaRPr/>
          </a:p>
        </p:txBody>
      </p:sp>
      <p:sp>
        <p:nvSpPr>
          <p:cNvPr id="613" name="Google Shape;613;p14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14</a:t>
            </a:r>
            <a:endParaRPr/>
          </a:p>
        </p:txBody>
      </p:sp>
      <p:sp>
        <p:nvSpPr>
          <p:cNvPr id="614" name="Google Shape;614;p14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615" name="Google Shape;615;p14"/>
          <p:cNvSpPr txBox="1"/>
          <p:nvPr/>
        </p:nvSpPr>
        <p:spPr>
          <a:xfrm>
            <a:off x="502920" y="1572768"/>
            <a:ext cx="106984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"/>
              </a:rPr>
              <a:t>2026-09-21 20:24 JST。Agent OSは会社共通の役割・権限・知識・割当を独立Gitで管理・検証。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"/>
              </a:rPr>
              <a:t>README上もREMOTE_BACKEDではなく、runtime adapterはPhase 2まで未導入です。</a:t>
            </a:r>
          </a:p>
        </p:txBody>
      </p:sp>
      <p:sp>
        <p:nvSpPr>
          <p:cNvPr id="616" name="Google Shape;616;p14"/>
          <p:cNvSpPr/>
          <p:nvPr/>
        </p:nvSpPr>
        <p:spPr>
          <a:xfrm>
            <a:off x="658368" y="2373884"/>
            <a:ext cx="3703200" cy="2331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4"/>
          <p:cNvSpPr/>
          <p:nvPr/>
        </p:nvSpPr>
        <p:spPr>
          <a:xfrm>
            <a:off x="914400" y="2629916"/>
            <a:ext cx="1051500" cy="310800"/>
          </a:xfrm>
          <a:prstGeom prst="roundRect">
            <a:avLst>
              <a:gd fmla="val 45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4"/>
          <p:cNvSpPr txBox="1"/>
          <p:nvPr/>
        </p:nvSpPr>
        <p:spPr>
          <a:xfrm>
            <a:off x="969264" y="2661920"/>
            <a:ext cx="9417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CURRENT</a:t>
            </a:r>
            <a:endParaRPr/>
          </a:p>
        </p:txBody>
      </p:sp>
      <p:sp>
        <p:nvSpPr>
          <p:cNvPr id="619" name="Google Shape;619;p14"/>
          <p:cNvSpPr txBox="1"/>
          <p:nvPr/>
        </p:nvSpPr>
        <p:spPr>
          <a:xfrm>
            <a:off x="914400" y="3087116"/>
            <a:ext cx="301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LOCAL_VERSIONED</a:t>
            </a:r>
            <a:endParaRPr/>
          </a:p>
        </p:txBody>
      </p:sp>
      <p:sp>
        <p:nvSpPr>
          <p:cNvPr id="620" name="Google Shape;620;p14"/>
          <p:cNvSpPr txBox="1"/>
          <p:nvPr/>
        </p:nvSpPr>
        <p:spPr>
          <a:xfrm>
            <a:off x="914400" y="3498596"/>
            <a:ext cx="30633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役割・権限・知識・割当を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会社共通の正本として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独立Gitで検証</a:t>
            </a:r>
            <a:endParaRPr/>
          </a:p>
        </p:txBody>
      </p:sp>
      <p:sp>
        <p:nvSpPr>
          <p:cNvPr id="621" name="Google Shape;621;p14"/>
          <p:cNvSpPr/>
          <p:nvPr/>
        </p:nvSpPr>
        <p:spPr>
          <a:xfrm>
            <a:off x="4736592" y="2373884"/>
            <a:ext cx="1920300" cy="13260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4"/>
          <p:cNvSpPr txBox="1"/>
          <p:nvPr/>
        </p:nvSpPr>
        <p:spPr>
          <a:xfrm>
            <a:off x="4901183" y="2565908"/>
            <a:ext cx="1600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 u="none">
                <a:solidFill>
                  <a:srgbClr val="FF5A1F"/>
                </a:solidFill>
                <a:latin typeface="Noto Sans"/>
              </a:rPr>
              <a:t>NO</a:t>
            </a:r>
          </a:p>
        </p:txBody>
      </p:sp>
      <p:sp>
        <p:nvSpPr>
          <p:cNvPr id="623" name="Google Shape;623;p14"/>
          <p:cNvSpPr txBox="1"/>
          <p:nvPr/>
        </p:nvSpPr>
        <p:spPr>
          <a:xfrm>
            <a:off x="4873752" y="3004820"/>
            <a:ext cx="1645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remote state</a:t>
            </a:r>
          </a:p>
        </p:txBody>
      </p:sp>
      <p:sp>
        <p:nvSpPr>
          <p:cNvPr id="624" name="Google Shape;624;p14"/>
          <p:cNvSpPr/>
          <p:nvPr/>
        </p:nvSpPr>
        <p:spPr>
          <a:xfrm>
            <a:off x="6931152" y="2373884"/>
            <a:ext cx="1920300" cy="13260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4"/>
          <p:cNvSpPr txBox="1"/>
          <p:nvPr/>
        </p:nvSpPr>
        <p:spPr>
          <a:xfrm>
            <a:off x="7095744" y="2565908"/>
            <a:ext cx="1600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 u="none">
                <a:solidFill>
                  <a:srgbClr val="2F6F8F"/>
                </a:solidFill>
                <a:latin typeface="Noto Sans"/>
              </a:rPr>
              <a:t>NO</a:t>
            </a:r>
          </a:p>
        </p:txBody>
      </p:sp>
      <p:sp>
        <p:nvSpPr>
          <p:cNvPr id="626" name="Google Shape;626;p14"/>
          <p:cNvSpPr txBox="1"/>
          <p:nvPr/>
        </p:nvSpPr>
        <p:spPr>
          <a:xfrm>
            <a:off x="7068312" y="3004820"/>
            <a:ext cx="1645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runtime adapter</a:t>
            </a:r>
          </a:p>
        </p:txBody>
      </p:sp>
      <p:sp>
        <p:nvSpPr>
          <p:cNvPr id="627" name="Google Shape;627;p14"/>
          <p:cNvSpPr/>
          <p:nvPr/>
        </p:nvSpPr>
        <p:spPr>
          <a:xfrm>
            <a:off x="9125712" y="2373884"/>
            <a:ext cx="1920300" cy="13260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14"/>
          <p:cNvSpPr txBox="1"/>
          <p:nvPr/>
        </p:nvSpPr>
        <p:spPr>
          <a:xfrm>
            <a:off x="9290304" y="2565908"/>
            <a:ext cx="1600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 u="none">
                <a:solidFill>
                  <a:srgbClr val="2C7664"/>
                </a:solidFill>
                <a:latin typeface="Noto Sans"/>
              </a:rPr>
              <a:t>Phase 1</a:t>
            </a:r>
          </a:p>
        </p:txBody>
      </p:sp>
      <p:sp>
        <p:nvSpPr>
          <p:cNvPr id="629" name="Google Shape;629;p14"/>
          <p:cNvSpPr txBox="1"/>
          <p:nvPr/>
        </p:nvSpPr>
        <p:spPr>
          <a:xfrm>
            <a:off x="9262872" y="3004820"/>
            <a:ext cx="1645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current</a:t>
            </a:r>
          </a:p>
        </p:txBody>
      </p:sp>
      <p:sp>
        <p:nvSpPr>
          <p:cNvPr id="630" name="Google Shape;630;p14"/>
          <p:cNvSpPr/>
          <p:nvPr/>
        </p:nvSpPr>
        <p:spPr>
          <a:xfrm>
            <a:off x="4736592" y="3891788"/>
            <a:ext cx="6720900" cy="142650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E8F2F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4"/>
          <p:cNvSpPr txBox="1"/>
          <p:nvPr/>
        </p:nvSpPr>
        <p:spPr>
          <a:xfrm>
            <a:off x="5117592" y="4315968"/>
            <a:ext cx="1874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2F6F8F"/>
                </a:solidFill>
                <a:latin typeface="Noto Sans"/>
              </a:rPr>
              <a:t>main 804b786…</a:t>
            </a:r>
          </a:p>
        </p:txBody>
      </p:sp>
      <p:sp>
        <p:nvSpPr>
          <p:cNvPr id="632" name="Google Shape;632;p14"/>
          <p:cNvSpPr txBox="1"/>
          <p:nvPr/>
        </p:nvSpPr>
        <p:spPr>
          <a:xfrm>
            <a:off x="6937248" y="4187952"/>
            <a:ext cx="42519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README: LOCAL_VERSIONED</a:t>
            </a:r>
            <a:br/>
            <a:r>
              <a:rPr sz="1700" b="1" i="0" u="none">
                <a:solidFill>
                  <a:srgbClr val="0F172A"/>
                </a:solidFill>
                <a:latin typeface="Noto Sans"/>
              </a:rPr>
              <a:t>Phase 2 before adapter</a:t>
            </a:r>
            <a:br/>
            <a:r>
              <a:rPr sz="1700" b="1" i="0" u="none">
                <a:solidFill>
                  <a:srgbClr val="0F172A"/>
                </a:solidFill>
                <a:latin typeface="Noto Sans"/>
              </a:rPr>
              <a:t>source更新 ≠ runtime稼働</a:t>
            </a:r>
          </a:p>
        </p:txBody>
      </p:sp>
      <p:sp>
        <p:nvSpPr>
          <p:cNvPr id="633" name="Google Shape;633;p14"/>
          <p:cNvSpPr/>
          <p:nvPr/>
        </p:nvSpPr>
        <p:spPr>
          <a:xfrm>
            <a:off x="502920" y="5742432"/>
            <a:ext cx="11183112" cy="438912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4"/>
          <p:cNvSpPr txBox="1"/>
          <p:nvPr/>
        </p:nvSpPr>
        <p:spPr>
          <a:xfrm>
            <a:off x="649224" y="5815584"/>
            <a:ext cx="108813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475569"/>
                </a:solidFill>
                <a:latin typeface="Noto Sans"/>
              </a:rPr>
              <a:t>sourceの更新・mergeとruntime稼働は、同じ状態として扱いません。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5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640" name="Google Shape;640;p15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641" name="Google Shape;641;p15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642" name="Google Shape;642;p15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643" name="Google Shape;643;p15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644" name="Google Shape;644;p15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645" name="Google Shape;645;p15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04 / CLIENT VALUE</a:t>
            </a:r>
            <a:endParaRPr/>
          </a:p>
        </p:txBody>
      </p:sp>
      <p:sp>
        <p:nvSpPr>
          <p:cNvPr id="646" name="Google Shape;646;p15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u="none">
                <a:solidFill>
                  <a:srgbClr val="0F172A"/>
                </a:solidFill>
                <a:latin typeface="Noto Sans"/>
              </a:rPr>
              <a:t>自社で磨いたAI開発・運用能力を、顧客環境へ実装する</a:t>
            </a:r>
          </a:p>
        </p:txBody>
      </p:sp>
      <p:sp>
        <p:nvSpPr>
          <p:cNvPr id="647" name="Google Shape;647;p15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15</a:t>
            </a:r>
            <a:endParaRPr/>
          </a:p>
        </p:txBody>
      </p:sp>
      <p:sp>
        <p:nvSpPr>
          <p:cNvPr id="648" name="Google Shape;648;p15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649" name="Google Shape;649;p15"/>
          <p:cNvSpPr txBox="1"/>
          <p:nvPr/>
        </p:nvSpPr>
        <p:spPr>
          <a:xfrm>
            <a:off x="502920" y="1572768"/>
            <a:ext cx="10789920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完成品を一律販売するのではなく、顧客環境に合わせて運用を設計し実装します。</a:t>
            </a:r>
            <a:endParaRPr/>
          </a:p>
        </p:txBody>
      </p:sp>
      <p:sp>
        <p:nvSpPr>
          <p:cNvPr id="650" name="Google Shape;650;p15"/>
          <p:cNvSpPr/>
          <p:nvPr/>
        </p:nvSpPr>
        <p:spPr>
          <a:xfrm>
            <a:off x="658368" y="2148840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5"/>
          <p:cNvSpPr txBox="1"/>
          <p:nvPr/>
        </p:nvSpPr>
        <p:spPr>
          <a:xfrm>
            <a:off x="841247" y="2258568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AI Agent構築</a:t>
            </a:r>
            <a:endParaRPr/>
          </a:p>
        </p:txBody>
      </p:sp>
      <p:sp>
        <p:nvSpPr>
          <p:cNvPr id="652" name="Google Shape;652;p15"/>
          <p:cNvSpPr txBox="1"/>
          <p:nvPr/>
        </p:nvSpPr>
        <p:spPr>
          <a:xfrm>
            <a:off x="841247" y="2642616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業務をAIが実行できる単位に分解</a:t>
            </a:r>
            <a:endParaRPr/>
          </a:p>
        </p:txBody>
      </p:sp>
      <p:sp>
        <p:nvSpPr>
          <p:cNvPr id="653" name="Google Shape;653;p15"/>
          <p:cNvSpPr/>
          <p:nvPr/>
        </p:nvSpPr>
        <p:spPr>
          <a:xfrm>
            <a:off x="6190488" y="2148840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5"/>
          <p:cNvSpPr txBox="1"/>
          <p:nvPr/>
        </p:nvSpPr>
        <p:spPr>
          <a:xfrm>
            <a:off x="6373368" y="2258568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複数AIの役割設計</a:t>
            </a:r>
            <a:endParaRPr/>
          </a:p>
        </p:txBody>
      </p:sp>
      <p:sp>
        <p:nvSpPr>
          <p:cNvPr id="655" name="Google Shape;655;p15"/>
          <p:cNvSpPr txBox="1"/>
          <p:nvPr/>
        </p:nvSpPr>
        <p:spPr>
          <a:xfrm>
            <a:off x="6373368" y="2642616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実装・調査・レビューを分担</a:t>
            </a:r>
            <a:endParaRPr/>
          </a:p>
        </p:txBody>
      </p:sp>
      <p:sp>
        <p:nvSpPr>
          <p:cNvPr id="656" name="Google Shape;656;p15"/>
          <p:cNvSpPr/>
          <p:nvPr/>
        </p:nvSpPr>
        <p:spPr>
          <a:xfrm>
            <a:off x="658368" y="3319272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5"/>
          <p:cNvSpPr txBox="1"/>
          <p:nvPr/>
        </p:nvSpPr>
        <p:spPr>
          <a:xfrm>
            <a:off x="841247" y="3429000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品質ゲート</a:t>
            </a:r>
            <a:endParaRPr/>
          </a:p>
        </p:txBody>
      </p:sp>
      <p:sp>
        <p:nvSpPr>
          <p:cNvPr id="658" name="Google Shape;658;p15"/>
          <p:cNvSpPr txBox="1"/>
          <p:nvPr/>
        </p:nvSpPr>
        <p:spPr>
          <a:xfrm>
            <a:off x="841247" y="3813048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CI・独立QC・証拠・承認</a:t>
            </a:r>
            <a:endParaRPr/>
          </a:p>
        </p:txBody>
      </p:sp>
      <p:sp>
        <p:nvSpPr>
          <p:cNvPr id="659" name="Google Shape;659;p15"/>
          <p:cNvSpPr/>
          <p:nvPr/>
        </p:nvSpPr>
        <p:spPr>
          <a:xfrm>
            <a:off x="6190488" y="3319272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5"/>
          <p:cNvSpPr txBox="1"/>
          <p:nvPr/>
        </p:nvSpPr>
        <p:spPr>
          <a:xfrm>
            <a:off x="6373368" y="3429000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停止・復旧設計</a:t>
            </a:r>
            <a:endParaRPr/>
          </a:p>
        </p:txBody>
      </p:sp>
      <p:sp>
        <p:nvSpPr>
          <p:cNvPr id="661" name="Google Shape;661;p15"/>
          <p:cNvSpPr txBox="1"/>
          <p:nvPr/>
        </p:nvSpPr>
        <p:spPr>
          <a:xfrm>
            <a:off x="6373368" y="3813048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結果不明やHEAD変更後も安全に再開</a:t>
            </a:r>
            <a:endParaRPr/>
          </a:p>
        </p:txBody>
      </p:sp>
      <p:sp>
        <p:nvSpPr>
          <p:cNvPr id="662" name="Google Shape;662;p15"/>
          <p:cNvSpPr/>
          <p:nvPr/>
        </p:nvSpPr>
        <p:spPr>
          <a:xfrm>
            <a:off x="658368" y="4489704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15"/>
          <p:cNvSpPr txBox="1"/>
          <p:nvPr/>
        </p:nvSpPr>
        <p:spPr>
          <a:xfrm>
            <a:off x="841247" y="4599432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0F172A"/>
                </a:solidFill>
                <a:latin typeface="Noto Sans"/>
              </a:rPr>
              <a:t>AI運用の社内定着</a:t>
            </a:r>
          </a:p>
        </p:txBody>
      </p:sp>
      <p:sp>
        <p:nvSpPr>
          <p:cNvPr id="664" name="Google Shape;664;p15"/>
          <p:cNvSpPr txBox="1"/>
          <p:nvPr/>
        </p:nvSpPr>
        <p:spPr>
          <a:xfrm>
            <a:off x="841247" y="4983480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正本・ルール・検査を社内運用に定着</a:t>
            </a:r>
            <a:endParaRPr/>
          </a:p>
        </p:txBody>
      </p:sp>
      <p:sp>
        <p:nvSpPr>
          <p:cNvPr id="665" name="Google Shape;665;p15"/>
          <p:cNvSpPr/>
          <p:nvPr/>
        </p:nvSpPr>
        <p:spPr>
          <a:xfrm>
            <a:off x="6190488" y="4489704"/>
            <a:ext cx="5212080" cy="969264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15"/>
          <p:cNvSpPr txBox="1"/>
          <p:nvPr/>
        </p:nvSpPr>
        <p:spPr>
          <a:xfrm>
            <a:off x="6373368" y="4599432"/>
            <a:ext cx="482803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既存開発への導入</a:t>
            </a:r>
            <a:endParaRPr/>
          </a:p>
        </p:txBody>
      </p:sp>
      <p:sp>
        <p:nvSpPr>
          <p:cNvPr id="667" name="Google Shape;667;p15"/>
          <p:cNvSpPr txBox="1"/>
          <p:nvPr/>
        </p:nvSpPr>
        <p:spPr>
          <a:xfrm>
            <a:off x="6373368" y="4983480"/>
            <a:ext cx="4828032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GitHub・CI・Vercelと接続</a:t>
            </a:r>
            <a:endParaRPr/>
          </a:p>
        </p:txBody>
      </p:sp>
      <p:sp>
        <p:nvSpPr>
          <p:cNvPr id="668" name="Google Shape;668;p15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15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相談の入口：netsujo.jp/ai-development → AI開発・運用について相談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6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675" name="Google Shape;675;p16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676" name="Google Shape;676;p16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677" name="Google Shape;677;p16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678" name="Google Shape;678;p16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679" name="Google Shape;679;p16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680" name="Google Shape;680;p16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/ WHAT WE DO NOT CLAIM</a:t>
            </a:r>
            <a:endParaRPr/>
          </a:p>
        </p:txBody>
      </p:sp>
      <p:sp>
        <p:nvSpPr>
          <p:cNvPr id="681" name="Google Shape;681;p16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信頼を落とす数字は載せない</a:t>
            </a:r>
            <a:endParaRPr/>
          </a:p>
        </p:txBody>
      </p:sp>
      <p:sp>
        <p:nvSpPr>
          <p:cNvPr id="682" name="Google Shape;682;p16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16</a:t>
            </a:r>
            <a:endParaRPr/>
          </a:p>
        </p:txBody>
      </p:sp>
      <p:sp>
        <p:nvSpPr>
          <p:cNvPr id="683" name="Google Shape;683;p16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684" name="Google Shape;684;p16"/>
          <p:cNvSpPr txBox="1"/>
          <p:nvPr/>
        </p:nvSpPr>
        <p:spPr>
          <a:xfrm>
            <a:off x="502920" y="1572768"/>
            <a:ext cx="107899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実績資料では、数字の大きさより「根拠を示せること」を優先します。</a:t>
            </a:r>
            <a:endParaRPr/>
          </a:p>
        </p:txBody>
      </p:sp>
      <p:sp>
        <p:nvSpPr>
          <p:cNvPr id="685" name="Google Shape;685;p16"/>
          <p:cNvSpPr txBox="1"/>
          <p:nvPr/>
        </p:nvSpPr>
        <p:spPr>
          <a:xfrm>
            <a:off x="822960" y="2221992"/>
            <a:ext cx="3108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×</a:t>
            </a:r>
            <a:endParaRPr/>
          </a:p>
        </p:txBody>
      </p:sp>
      <p:sp>
        <p:nvSpPr>
          <p:cNvPr id="686" name="Google Shape;686;p16"/>
          <p:cNvSpPr txBox="1"/>
          <p:nvPr/>
        </p:nvSpPr>
        <p:spPr>
          <a:xfrm>
            <a:off x="1261872" y="2148840"/>
            <a:ext cx="32918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Agent OS単体の外販実績</a:t>
            </a:r>
            <a:endParaRPr/>
          </a:p>
        </p:txBody>
      </p:sp>
      <p:sp>
        <p:nvSpPr>
          <p:cNvPr id="687" name="Google Shape;687;p16"/>
          <p:cNvSpPr txBox="1"/>
          <p:nvPr/>
        </p:nvSpPr>
        <p:spPr>
          <a:xfrm>
            <a:off x="4590288" y="2148840"/>
            <a:ext cx="6446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導入社数・売上は主張しない。社内R&amp;Dの知見は支援に転用</a:t>
            </a:r>
            <a:endParaRPr/>
          </a:p>
        </p:txBody>
      </p:sp>
      <p:sp>
        <p:nvSpPr>
          <p:cNvPr id="688" name="Google Shape;688;p16"/>
          <p:cNvSpPr txBox="1"/>
          <p:nvPr/>
        </p:nvSpPr>
        <p:spPr>
          <a:xfrm>
            <a:off x="822960" y="2935224"/>
            <a:ext cx="3108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×</a:t>
            </a:r>
            <a:endParaRPr/>
          </a:p>
        </p:txBody>
      </p:sp>
      <p:sp>
        <p:nvSpPr>
          <p:cNvPr id="689" name="Google Shape;689;p16"/>
          <p:cNvSpPr txBox="1"/>
          <p:nvPr/>
        </p:nvSpPr>
        <p:spPr>
          <a:xfrm>
            <a:off x="1261872" y="2862072"/>
            <a:ext cx="32918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未計測の人間介入時間</a:t>
            </a:r>
            <a:endParaRPr/>
          </a:p>
        </p:txBody>
      </p:sp>
      <p:sp>
        <p:nvSpPr>
          <p:cNvPr id="690" name="Google Shape;690;p16"/>
          <p:cNvSpPr txBox="1"/>
          <p:nvPr/>
        </p:nvSpPr>
        <p:spPr>
          <a:xfrm>
            <a:off x="4590288" y="2862072"/>
            <a:ext cx="6446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GitHub履歴だけでは正確に復元できないため載せない</a:t>
            </a:r>
            <a:endParaRPr/>
          </a:p>
        </p:txBody>
      </p:sp>
      <p:sp>
        <p:nvSpPr>
          <p:cNvPr id="691" name="Google Shape;691;p16"/>
          <p:cNvSpPr txBox="1"/>
          <p:nvPr/>
        </p:nvSpPr>
        <p:spPr>
          <a:xfrm>
            <a:off x="822960" y="3648456"/>
            <a:ext cx="3108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×</a:t>
            </a:r>
            <a:endParaRPr/>
          </a:p>
        </p:txBody>
      </p:sp>
      <p:sp>
        <p:nvSpPr>
          <p:cNvPr id="692" name="Google Shape;692;p16"/>
          <p:cNvSpPr txBox="1"/>
          <p:nvPr/>
        </p:nvSpPr>
        <p:spPr>
          <a:xfrm>
            <a:off x="1261872" y="3575304"/>
            <a:ext cx="32918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R&amp;Dの利用者数・収益化</a:t>
            </a:r>
            <a:endParaRPr/>
          </a:p>
        </p:txBody>
      </p:sp>
      <p:sp>
        <p:nvSpPr>
          <p:cNvPr id="693" name="Google Shape;693;p16"/>
          <p:cNvSpPr txBox="1"/>
          <p:nvPr/>
        </p:nvSpPr>
        <p:spPr>
          <a:xfrm>
            <a:off x="4590288" y="3575304"/>
            <a:ext cx="6446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研究・開発段階を提供実績として数えない</a:t>
            </a:r>
            <a:endParaRPr/>
          </a:p>
        </p:txBody>
      </p:sp>
      <p:sp>
        <p:nvSpPr>
          <p:cNvPr id="694" name="Google Shape;694;p16"/>
          <p:cNvSpPr txBox="1"/>
          <p:nvPr/>
        </p:nvSpPr>
        <p:spPr>
          <a:xfrm>
            <a:off x="822960" y="4361688"/>
            <a:ext cx="3108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×</a:t>
            </a:r>
            <a:endParaRPr/>
          </a:p>
        </p:txBody>
      </p:sp>
      <p:sp>
        <p:nvSpPr>
          <p:cNvPr id="695" name="Google Shape;695;p16"/>
          <p:cNvSpPr txBox="1"/>
          <p:nvPr/>
        </p:nvSpPr>
        <p:spPr>
          <a:xfrm>
            <a:off x="1261872" y="4288536"/>
            <a:ext cx="32918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受託案件の顧客名・納品物</a:t>
            </a:r>
            <a:endParaRPr/>
          </a:p>
        </p:txBody>
      </p:sp>
      <p:sp>
        <p:nvSpPr>
          <p:cNvPr id="696" name="Google Shape;696;p16"/>
          <p:cNvSpPr txBox="1"/>
          <p:nvPr/>
        </p:nvSpPr>
        <p:spPr>
          <a:xfrm>
            <a:off x="4590288" y="4288536"/>
            <a:ext cx="6446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守秘義務の範囲は公開しない</a:t>
            </a:r>
            <a:endParaRPr/>
          </a:p>
        </p:txBody>
      </p:sp>
      <p:sp>
        <p:nvSpPr>
          <p:cNvPr id="697" name="Google Shape;697;p16"/>
          <p:cNvSpPr txBox="1"/>
          <p:nvPr/>
        </p:nvSpPr>
        <p:spPr>
          <a:xfrm>
            <a:off x="822960" y="5074920"/>
            <a:ext cx="3108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B91C1C"/>
                </a:solidFill>
                <a:latin typeface="Noto Sans"/>
                <a:ea typeface="Noto Sans"/>
                <a:cs typeface="Noto Sans"/>
                <a:sym typeface="Noto Sans"/>
              </a:rPr>
              <a:t>×</a:t>
            </a:r>
            <a:endParaRPr/>
          </a:p>
        </p:txBody>
      </p:sp>
      <p:sp>
        <p:nvSpPr>
          <p:cNvPr id="698" name="Google Shape;698;p16"/>
          <p:cNvSpPr txBox="1"/>
          <p:nvPr/>
        </p:nvSpPr>
        <p:spPr>
          <a:xfrm>
            <a:off x="1261872" y="5001768"/>
            <a:ext cx="32918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AIによる無承認の本番変更</a:t>
            </a:r>
            <a:endParaRPr/>
          </a:p>
        </p:txBody>
      </p:sp>
      <p:sp>
        <p:nvSpPr>
          <p:cNvPr id="699" name="Google Shape;699;p16"/>
          <p:cNvSpPr txBox="1"/>
          <p:nvPr/>
        </p:nvSpPr>
        <p:spPr>
          <a:xfrm>
            <a:off x="4590288" y="5001768"/>
            <a:ext cx="6446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1A1A1A"/>
                </a:solidFill>
                <a:latin typeface="Noto Sans"/>
                <a:ea typeface="Noto Sans"/>
                <a:cs typeface="Noto Sans"/>
                <a:sym typeface="Noto Sans"/>
              </a:rPr>
              <a:t>不可逆操作は権限と承認条件を満たした経路だけで行う</a:t>
            </a:r>
            <a:endParaRPr/>
          </a:p>
        </p:txBody>
      </p:sp>
      <p:sp>
        <p:nvSpPr>
          <p:cNvPr id="700" name="Google Shape;700;p16"/>
          <p:cNvSpPr/>
          <p:nvPr/>
        </p:nvSpPr>
        <p:spPr>
          <a:xfrm>
            <a:off x="502920" y="5797296"/>
            <a:ext cx="11183112" cy="475488"/>
          </a:xfrm>
          <a:prstGeom prst="roundRect">
            <a:avLst>
              <a:gd fmla="val 4000" name="adj"/>
            </a:avLst>
          </a:prstGeom>
          <a:solidFill>
            <a:srgbClr val="FFF1E9"/>
          </a:solidFill>
          <a:ln cap="flat" cmpd="sng" w="9525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16"/>
          <p:cNvSpPr txBox="1"/>
          <p:nvPr/>
        </p:nvSpPr>
        <p:spPr>
          <a:xfrm>
            <a:off x="649224" y="5875020"/>
            <a:ext cx="108813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公開物の目的は大きく見せることではなく、依頼先が能力と限界を正しく判断できる状態をつくることです。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7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7"/>
          <p:cNvSpPr txBox="1"/>
          <p:nvPr/>
        </p:nvSpPr>
        <p:spPr>
          <a:xfrm>
            <a:off x="502920" y="21945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Netsujo株式会社</a:t>
            </a:r>
            <a:endParaRPr/>
          </a:p>
        </p:txBody>
      </p:sp>
      <p:sp>
        <p:nvSpPr>
          <p:cNvPr id="707" name="Google Shape;707;p17"/>
          <p:cNvSpPr txBox="1"/>
          <p:nvPr/>
        </p:nvSpPr>
        <p:spPr>
          <a:xfrm>
            <a:off x="4160520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01 実績</a:t>
            </a:r>
            <a:endParaRPr/>
          </a:p>
        </p:txBody>
      </p:sp>
      <p:sp>
        <p:nvSpPr>
          <p:cNvPr id="708" name="Google Shape;708;p17"/>
          <p:cNvSpPr txBox="1"/>
          <p:nvPr/>
        </p:nvSpPr>
        <p:spPr>
          <a:xfrm>
            <a:off x="5504688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02 制御</a:t>
            </a:r>
            <a:endParaRPr/>
          </a:p>
        </p:txBody>
      </p:sp>
      <p:sp>
        <p:nvSpPr>
          <p:cNvPr id="709" name="Google Shape;709;p17"/>
          <p:cNvSpPr txBox="1"/>
          <p:nvPr/>
        </p:nvSpPr>
        <p:spPr>
          <a:xfrm>
            <a:off x="6848856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03 実運転</a:t>
            </a:r>
            <a:endParaRPr/>
          </a:p>
        </p:txBody>
      </p:sp>
      <p:sp>
        <p:nvSpPr>
          <p:cNvPr id="710" name="Google Shape;710;p17"/>
          <p:cNvSpPr txBox="1"/>
          <p:nvPr/>
        </p:nvSpPr>
        <p:spPr>
          <a:xfrm>
            <a:off x="8193024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04 提供</a:t>
            </a:r>
            <a:endParaRPr/>
          </a:p>
        </p:txBody>
      </p:sp>
      <p:sp>
        <p:nvSpPr>
          <p:cNvPr id="711" name="Google Shape;711;p17"/>
          <p:cNvSpPr txBox="1"/>
          <p:nvPr/>
        </p:nvSpPr>
        <p:spPr>
          <a:xfrm>
            <a:off x="9537192" y="201168"/>
            <a:ext cx="1188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境界</a:t>
            </a:r>
            <a:endParaRPr/>
          </a:p>
        </p:txBody>
      </p:sp>
      <p:sp>
        <p:nvSpPr>
          <p:cNvPr id="712" name="Google Shape;712;p17"/>
          <p:cNvSpPr txBox="1"/>
          <p:nvPr/>
        </p:nvSpPr>
        <p:spPr>
          <a:xfrm>
            <a:off x="502920" y="713232"/>
            <a:ext cx="2560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05 / PROVENANCE</a:t>
            </a:r>
            <a:endParaRPr/>
          </a:p>
        </p:txBody>
      </p:sp>
      <p:sp>
        <p:nvSpPr>
          <p:cNvPr id="713" name="Google Shape;713;p17"/>
          <p:cNvSpPr txBox="1"/>
          <p:nvPr/>
        </p:nvSpPr>
        <p:spPr>
          <a:xfrm>
            <a:off x="502920" y="960120"/>
            <a:ext cx="111556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0F172A"/>
                </a:solidFill>
                <a:latin typeface="Noto Sans"/>
                <a:ea typeface="Noto Sans"/>
                <a:cs typeface="Noto Sans"/>
                <a:sym typeface="Noto Sans"/>
              </a:rPr>
              <a:t>最新値にも、測定時刻と未到達の状態を残す</a:t>
            </a:r>
            <a:endParaRPr/>
          </a:p>
        </p:txBody>
      </p:sp>
      <p:sp>
        <p:nvSpPr>
          <p:cNvPr id="714" name="Google Shape;714;p17"/>
          <p:cNvSpPr txBox="1"/>
          <p:nvPr/>
        </p:nvSpPr>
        <p:spPr>
          <a:xfrm>
            <a:off x="11109960" y="6446520"/>
            <a:ext cx="56692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4748B"/>
                </a:solidFill>
                <a:latin typeface="Noto Sans"/>
                <a:ea typeface="Noto Sans"/>
                <a:cs typeface="Noto Sans"/>
                <a:sym typeface="Noto Sans"/>
              </a:rPr>
              <a:t>17</a:t>
            </a:r>
            <a:endParaRPr/>
          </a:p>
        </p:txBody>
      </p:sp>
      <p:sp>
        <p:nvSpPr>
          <p:cNvPr id="715" name="Google Shape;715;p17"/>
          <p:cNvSpPr txBox="1"/>
          <p:nvPr/>
        </p:nvSpPr>
        <p:spPr>
          <a:xfrm>
            <a:off x="502920" y="64190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 u="none">
                <a:solidFill>
                  <a:srgbClr val="64748B"/>
                </a:solidFill>
                <a:latin typeface="Noto Sans"/>
              </a:rPr>
              <a:t>Netsujo Agent OS / AIエージェント開発・運用実績</a:t>
            </a:r>
          </a:p>
        </p:txBody>
      </p:sp>
      <p:sp>
        <p:nvSpPr>
          <p:cNvPr id="716" name="Google Shape;716;p17"/>
          <p:cNvSpPr txBox="1"/>
          <p:nvPr/>
        </p:nvSpPr>
        <p:spPr>
          <a:xfrm>
            <a:off x="502920" y="1554480"/>
            <a:ext cx="10789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数字は対象範囲（scope）と測定方法が同じ場合だけ比較します。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50" u="none" cap="none" strike="noStrike">
                <a:solidFill>
                  <a:srgbClr val="475569"/>
                </a:solidFill>
                <a:latin typeface="Noto Sans"/>
                <a:ea typeface="Noto Sans"/>
                <a:cs typeface="Noto Sans"/>
                <a:sym typeface="Noto Sans"/>
              </a:rPr>
              <a:t>過去値、現在のsource、runtimeの状態を分けて示します。</a:t>
            </a:r>
            <a:endParaRPr/>
          </a:p>
        </p:txBody>
      </p:sp>
      <p:sp>
        <p:nvSpPr>
          <p:cNvPr id="717" name="Google Shape;717;p17"/>
          <p:cNvSpPr/>
          <p:nvPr/>
        </p:nvSpPr>
        <p:spPr>
          <a:xfrm>
            <a:off x="658368" y="2103120"/>
            <a:ext cx="10863072" cy="2670048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8DDE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17"/>
          <p:cNvSpPr/>
          <p:nvPr/>
        </p:nvSpPr>
        <p:spPr>
          <a:xfrm>
            <a:off x="658368" y="2103120"/>
            <a:ext cx="10863072" cy="457200"/>
          </a:xfrm>
          <a:prstGeom prst="roundRect">
            <a:avLst>
              <a:gd fmla="val 1000" name="adj"/>
            </a:avLst>
          </a:prstGeom>
          <a:solidFill>
            <a:srgbClr val="0F172A"/>
          </a:solidFill>
          <a:ln cap="flat" cmpd="sng" w="9525">
            <a:solidFill>
              <a:srgbClr val="0F172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17"/>
          <p:cNvSpPr txBox="1"/>
          <p:nvPr/>
        </p:nvSpPr>
        <p:spPr>
          <a:xfrm>
            <a:off x="859536" y="2194560"/>
            <a:ext cx="1234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確認日</a:t>
            </a:r>
            <a:endParaRPr/>
          </a:p>
        </p:txBody>
      </p:sp>
      <p:sp>
        <p:nvSpPr>
          <p:cNvPr id="720" name="Google Shape;720;p17"/>
          <p:cNvSpPr txBox="1"/>
          <p:nvPr/>
        </p:nvSpPr>
        <p:spPr>
          <a:xfrm>
            <a:off x="2176272" y="2194560"/>
            <a:ext cx="4069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何を確認したか</a:t>
            </a:r>
            <a:endParaRPr/>
          </a:p>
        </p:txBody>
      </p:sp>
      <p:sp>
        <p:nvSpPr>
          <p:cNvPr id="721" name="Google Shape;721;p17"/>
          <p:cNvSpPr txBox="1"/>
          <p:nvPr/>
        </p:nvSpPr>
        <p:spPr>
          <a:xfrm>
            <a:off x="6382512" y="2194560"/>
            <a:ext cx="47548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数値・状態の扱い</a:t>
            </a:r>
            <a:endParaRPr/>
          </a:p>
        </p:txBody>
      </p:sp>
      <p:sp>
        <p:nvSpPr>
          <p:cNvPr id="722" name="Google Shape;722;p17"/>
          <p:cNvSpPr txBox="1"/>
          <p:nvPr/>
        </p:nvSpPr>
        <p:spPr>
          <a:xfrm>
            <a:off x="859536" y="2660904"/>
            <a:ext cx="1234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2026-09-07</a:t>
            </a:r>
            <a:endParaRPr/>
          </a:p>
        </p:txBody>
      </p:sp>
      <p:sp>
        <p:nvSpPr>
          <p:cNvPr id="723" name="Google Shape;723;p17"/>
          <p:cNvSpPr txBox="1"/>
          <p:nvPr/>
        </p:nvSpPr>
        <p:spPr>
          <a:xfrm>
            <a:off x="2176272" y="2660904"/>
            <a:ext cx="4041648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baseline：同じ8 repos＋AI運用の歴史実測</a:t>
            </a:r>
          </a:p>
        </p:txBody>
      </p:sp>
      <p:sp>
        <p:nvSpPr>
          <p:cNvPr id="724" name="Google Shape;724;p17"/>
          <p:cNvSpPr txBox="1"/>
          <p:nvPr/>
        </p:nvSpPr>
        <p:spPr>
          <a:xfrm>
            <a:off x="6382512" y="2660904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1,764 PR · 540 sessions · 本番確認5件</a:t>
            </a:r>
            <a:br/>
            <a:r>
              <a:rPr sz="1700" b="0" i="0" u="none">
                <a:solidFill>
                  <a:srgbClr val="1A1A1A"/>
                </a:solidFill>
                <a:latin typeface="Noto Sans"/>
              </a:rPr>
              <a:t>9/7実測として固定</a:t>
            </a:r>
          </a:p>
        </p:txBody>
      </p:sp>
      <p:sp>
        <p:nvSpPr>
          <p:cNvPr id="725" name="Google Shape;725;p17"/>
          <p:cNvSpPr/>
          <p:nvPr/>
        </p:nvSpPr>
        <p:spPr>
          <a:xfrm>
            <a:off x="676656" y="3255264"/>
            <a:ext cx="10826496" cy="566928"/>
          </a:xfrm>
          <a:prstGeom prst="roundRect">
            <a:avLst>
              <a:gd fmla="val 1000" name="adj"/>
            </a:avLst>
          </a:prstGeom>
          <a:solidFill>
            <a:srgbClr val="F1F3F5"/>
          </a:solidFill>
          <a:ln cap="flat" cmpd="sng" w="9525">
            <a:solidFill>
              <a:srgbClr val="F1F3F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7"/>
          <p:cNvSpPr txBox="1"/>
          <p:nvPr/>
        </p:nvSpPr>
        <p:spPr>
          <a:xfrm>
            <a:off x="859536" y="3291840"/>
            <a:ext cx="1234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2026-09-21</a:t>
            </a:r>
            <a:endParaRPr/>
          </a:p>
        </p:txBody>
      </p:sp>
      <p:sp>
        <p:nvSpPr>
          <p:cNvPr id="727" name="Google Shape;727;p17"/>
          <p:cNvSpPr txBox="1"/>
          <p:nvPr/>
        </p:nvSpPr>
        <p:spPr>
          <a:xfrm>
            <a:off x="2176272" y="3291840"/>
            <a:ext cx="4041648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GitHub 20:24 JST · 同じ8 reposのmerged PR数</a:t>
            </a:r>
          </a:p>
        </p:txBody>
      </p:sp>
      <p:sp>
        <p:nvSpPr>
          <p:cNvPr id="728" name="Google Shape;728;p17"/>
          <p:cNvSpPr txBox="1"/>
          <p:nvPr/>
        </p:nvSpPr>
        <p:spPr>
          <a:xfrm>
            <a:off x="6382512" y="3291840"/>
            <a:ext cx="46634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2,468件。同一scopeで比較可能、+704件</a:t>
            </a:r>
          </a:p>
        </p:txBody>
      </p:sp>
      <p:sp>
        <p:nvSpPr>
          <p:cNvPr id="729" name="Google Shape;729;p17"/>
          <p:cNvSpPr txBox="1"/>
          <p:nvPr/>
        </p:nvSpPr>
        <p:spPr>
          <a:xfrm>
            <a:off x="859536" y="3922776"/>
            <a:ext cx="1234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9/8→9/9</a:t>
            </a:r>
            <a:endParaRPr/>
          </a:p>
        </p:txBody>
      </p:sp>
      <p:sp>
        <p:nvSpPr>
          <p:cNvPr id="730" name="Google Shape;730;p17"/>
          <p:cNvSpPr txBox="1"/>
          <p:nvPr/>
        </p:nvSpPr>
        <p:spPr>
          <a:xfrm>
            <a:off x="2176272" y="3922776"/>
            <a:ext cx="4041648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24時間の制御判断を切り出した実運転</a:t>
            </a:r>
          </a:p>
        </p:txBody>
      </p:sp>
      <p:sp>
        <p:nvSpPr>
          <p:cNvPr id="731" name="Google Shape;731;p17"/>
          <p:cNvSpPr txBox="1"/>
          <p:nvPr/>
        </p:nvSpPr>
        <p:spPr>
          <a:xfrm>
            <a:off x="6382499" y="4011675"/>
            <a:ext cx="493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A1A1A"/>
                </a:solidFill>
                <a:latin typeface="Noto Sans"/>
              </a:rPr>
              <a:t>STOP / RECHECK / DISCARD / RECOVERを確認。</a:t>
            </a:r>
            <a:br/>
            <a:r>
              <a:rPr sz="1700" b="0" i="0" u="none">
                <a:solidFill>
                  <a:srgbClr val="1A1A1A"/>
                </a:solidFill>
                <a:latin typeface="Noto Sans"/>
              </a:rPr>
              <a:t>全運用期間・現在の連続稼働とは別</a:t>
            </a:r>
          </a:p>
        </p:txBody>
      </p:sp>
      <p:sp>
        <p:nvSpPr>
          <p:cNvPr id="732" name="Google Shape;732;p17"/>
          <p:cNvSpPr/>
          <p:nvPr/>
        </p:nvSpPr>
        <p:spPr>
          <a:xfrm>
            <a:off x="658375" y="4882900"/>
            <a:ext cx="10863000" cy="621900"/>
          </a:xfrm>
          <a:prstGeom prst="roundRect">
            <a:avLst>
              <a:gd fmla="val 8000" name="adj"/>
            </a:avLst>
          </a:prstGeom>
          <a:solidFill>
            <a:srgbClr val="E8F2F6"/>
          </a:solidFill>
          <a:ln cap="flat" cmpd="sng" w="12700">
            <a:solidFill>
              <a:srgbClr val="E8F2F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17"/>
          <p:cNvSpPr txBox="1"/>
          <p:nvPr/>
        </p:nvSpPr>
        <p:spPr>
          <a:xfrm>
            <a:off x="858520" y="5010912"/>
            <a:ext cx="1024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F6F8F"/>
                </a:solidFill>
                <a:latin typeface="Noto Sans"/>
                <a:ea typeface="Noto Sans"/>
                <a:cs typeface="Noto Sans"/>
                <a:sym typeface="Noto Sans"/>
              </a:rPr>
              <a:t>CURRENT</a:t>
            </a:r>
            <a:endParaRPr/>
          </a:p>
        </p:txBody>
      </p:sp>
      <p:sp>
        <p:nvSpPr>
          <p:cNvPr id="734" name="Google Shape;734;p17"/>
          <p:cNvSpPr txBox="1"/>
          <p:nvPr/>
        </p:nvSpPr>
        <p:spPr>
          <a:xfrm>
            <a:off x="1938528" y="4974336"/>
            <a:ext cx="3493008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"/>
              </a:rPr>
              <a:t>Agent OS main 804b786…</a:t>
            </a:r>
          </a:p>
        </p:txBody>
      </p:sp>
      <p:sp>
        <p:nvSpPr>
          <p:cNvPr id="735" name="Google Shape;735;p17"/>
          <p:cNvSpPr txBox="1"/>
          <p:nvPr/>
        </p:nvSpPr>
        <p:spPr>
          <a:xfrm>
            <a:off x="5532120" y="4928616"/>
            <a:ext cx="54864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ORCH main d09f909…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"/>
              </a:rPr>
              <a:t>runtime稼働状態は別途確認</a:t>
            </a:r>
          </a:p>
        </p:txBody>
      </p:sp>
      <p:sp>
        <p:nvSpPr>
          <p:cNvPr id="736" name="Google Shape;736;p17"/>
          <p:cNvSpPr/>
          <p:nvPr/>
        </p:nvSpPr>
        <p:spPr>
          <a:xfrm>
            <a:off x="658368" y="5522976"/>
            <a:ext cx="10863072" cy="658368"/>
          </a:xfrm>
          <a:prstGeom prst="roundRect">
            <a:avLst>
              <a:gd fmla="val 8000" name="adj"/>
            </a:avLst>
          </a:prstGeom>
          <a:solidFill>
            <a:srgbClr val="FFF1E9"/>
          </a:solidFill>
          <a:ln cap="flat" cmpd="sng" w="12700">
            <a:solidFill>
              <a:srgbClr val="FFF1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7"/>
          <p:cNvSpPr txBox="1"/>
          <p:nvPr/>
        </p:nvSpPr>
        <p:spPr>
          <a:xfrm>
            <a:off x="859536" y="5623560"/>
            <a:ext cx="932688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5A1F"/>
                </a:solidFill>
                <a:latin typeface="Noto Sans"/>
                <a:ea typeface="Noto Sans"/>
                <a:cs typeface="Noto Sans"/>
                <a:sym typeface="Noto Sans"/>
              </a:rPr>
              <a:t>SOURCE</a:t>
            </a:r>
            <a:endParaRPr/>
          </a:p>
        </p:txBody>
      </p:sp>
      <p:sp>
        <p:nvSpPr>
          <p:cNvPr id="738" name="Google Shape;738;p17"/>
          <p:cNvSpPr txBox="1"/>
          <p:nvPr/>
        </p:nvSpPr>
        <p:spPr>
          <a:xfrm>
            <a:off x="1847088" y="5596128"/>
            <a:ext cx="92355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F172A"/>
                </a:solidFill>
                <a:latin typeface="Noto Sans"/>
              </a:rPr>
              <a:t>EV-2026-033 / EV-2026-034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F172A"/>
                </a:solidFill>
                <a:latin typeface="Noto Sans"/>
              </a:rPr>
              <a:t>GitHub snapshot  2026-09-21 20:24 JST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title>Netsujo Agent OS AIエージェント開発・運用実績</dc:title>
  <dc:subject>Verified snapshot 2026-09-21 20:24 JST</dc:subject>
  <dc:description>Updated from 2026-09-21 17:41 deck; same-scope GitHub counts refreshed and footer-overflow design rules applied.</dc:description>
</cp:coreProperties>
</file>